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hyperlink" Target="https://cn2r.fr/jai-besoin-daide/localiser-les-structures-de-soin/" TargetMode="External"/><Relationship Id="rId8" Type="http://schemas.openxmlformats.org/officeDocument/2006/relationships/hyperlink" Target="https://www.fdcmpp.fr/la-carte-des-cmpp.html" TargetMode="External"/><Relationship Id="rId9" Type="http://schemas.openxmlformats.org/officeDocument/2006/relationships/hyperlink" Target="https://sncf.sharepoint.com/sites/OPTIMSERVICES_ACTIONSOCIALE/Documents%20partages/Forms/AllItems.aspx?id=%2Fsites%2FOPTIMSERVICES%5FACTIONSOCIALE%2FDocuments%20partages%2FSALARIES%2FVIE%20PERSONNELLE%2FFAMILLE%20%2D%20PARENT%2FCMPP%2FPLAQUETTE%20NATIONALE%20CMPP%5FJUIN%202022%2Epdf&amp;parent=%2Fsites%2FOPTIMSERVICES%5FACTIONSOCIALE%2FDocuments%20partages%2FSALARIES%2FVIE%20PERSONNELLE%2FFAMILLE%20%2D%20PARENT%2FCMPP" TargetMode="External"/><Relationship Id="rId10" Type="http://schemas.openxmlformats.org/officeDocument/2006/relationships/hyperlink" Target="http://www.jeunesviolencesecoute.fr/" TargetMode="External"/><Relationship Id="rId11" Type="http://schemas.openxmlformats.org/officeDocument/2006/relationships/image" Target="../media/image6.jpg"/><Relationship Id="rId12" Type="http://schemas.openxmlformats.org/officeDocument/2006/relationships/image" Target="../media/image7.jpg"/><Relationship Id="rId13" Type="http://schemas.openxmlformats.org/officeDocument/2006/relationships/image" Target="../media/image8.jpg"/><Relationship Id="rId14" Type="http://schemas.openxmlformats.org/officeDocument/2006/relationships/image" Target="../media/image9.png"/><Relationship Id="rId15" Type="http://schemas.openxmlformats.org/officeDocument/2006/relationships/image" Target="../media/image10.png"/><Relationship Id="rId16" Type="http://schemas.openxmlformats.org/officeDocument/2006/relationships/hyperlink" Target="mailto:t&#233;moignages@ciivise.fr" TargetMode="External"/><Relationship Id="rId17" Type="http://schemas.openxmlformats.org/officeDocument/2006/relationships/image" Target="../media/image11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facealinceste.fr/" TargetMode="External"/><Relationship Id="rId3" Type="http://schemas.openxmlformats.org/officeDocument/2006/relationships/hyperlink" Target="https://www.sos-inceste-violences-sexuelles.fr/" TargetMode="External"/><Relationship Id="rId4" Type="http://schemas.openxmlformats.org/officeDocument/2006/relationships/hyperlink" Target="https://incestearevi.org/about/" TargetMode="External"/><Relationship Id="rId5" Type="http://schemas.openxmlformats.org/officeDocument/2006/relationships/hyperlink" Target="https://www.lamaisondesfemmes.fr/" TargetMode="External"/><Relationship Id="rId6" Type="http://schemas.openxmlformats.org/officeDocument/2006/relationships/hyperlink" Target="https://lemondeatraversunregard.org/" TargetMode="External"/><Relationship Id="rId7" Type="http://schemas.openxmlformats.org/officeDocument/2006/relationships/hyperlink" Target="https://colosse.fr/" TargetMode="External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jpg"/><Relationship Id="rId11" Type="http://schemas.openxmlformats.org/officeDocument/2006/relationships/image" Target="../media/image15.png"/><Relationship Id="rId12" Type="http://schemas.openxmlformats.org/officeDocument/2006/relationships/image" Target="../media/image16.jpg"/><Relationship Id="rId13" Type="http://schemas.openxmlformats.org/officeDocument/2006/relationships/image" Target="../media/image17.png"/><Relationship Id="rId14" Type="http://schemas.openxmlformats.org/officeDocument/2006/relationships/image" Target="../media/image18.png"/><Relationship Id="rId15" Type="http://schemas.openxmlformats.org/officeDocument/2006/relationships/image" Target="../media/image19.png"/><Relationship Id="rId16" Type="http://schemas.openxmlformats.org/officeDocument/2006/relationships/hyperlink" Target="https://sncf.sharepoint.com/sites/OPTIMSERVICES_ACTIONSOCIALE/Documents%20partages/Forms/AllItems.aspx?id=%2Fsites%2FOPTIMSERVICES%5FACTIONSOCIALE%2FDocuments%20partages%2FSALARIES%2FVIE%20PERSONNELLE%2FFAMILLE%20%2D%20PARENT%2FCMPP%2FPLAQUETTE%20NATIONALE%20CMPP%5FJUIN%202022%2Epdf&amp;parent=%2Fsites%2FOPTIMSERVICES%5FACTIONSOCIALE%2FDocuments%20partages%2FSALARIES%2FVIE%20PERSONNELLE%2FFAMILLE%20%2D%20PARENT%2FCMPP" TargetMode="External"/><Relationship Id="rId17" Type="http://schemas.openxmlformats.org/officeDocument/2006/relationships/image" Target="../media/image20.png"/><Relationship Id="rId18" Type="http://schemas.openxmlformats.org/officeDocument/2006/relationships/image" Target="../media/image21.png"/><Relationship Id="rId19" Type="http://schemas.openxmlformats.org/officeDocument/2006/relationships/hyperlink" Target="https://www.memoiretraumatique.org/" TargetMode="External"/><Relationship Id="rId20" Type="http://schemas.openxmlformats.org/officeDocument/2006/relationships/image" Target="../media/image22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4663" y="4426541"/>
            <a:ext cx="798317" cy="8604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2141" y="3343470"/>
            <a:ext cx="1897347" cy="858801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2986" y="452437"/>
            <a:ext cx="2275656" cy="352615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6707212" y="10170007"/>
            <a:ext cx="672465" cy="353060"/>
            <a:chOff x="6707212" y="10170007"/>
            <a:chExt cx="672465" cy="353060"/>
          </a:xfrm>
        </p:grpSpPr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707212" y="10170007"/>
              <a:ext cx="672312" cy="35261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737287" y="10316230"/>
              <a:ext cx="154152" cy="15861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6882398" y="10315825"/>
              <a:ext cx="446405" cy="159385"/>
            </a:xfrm>
            <a:custGeom>
              <a:avLst/>
              <a:gdLst/>
              <a:ahLst/>
              <a:cxnLst/>
              <a:rect l="l" t="t" r="r" b="b"/>
              <a:pathLst>
                <a:path w="446404" h="159384">
                  <a:moveTo>
                    <a:pt x="269976" y="0"/>
                  </a:moveTo>
                  <a:lnTo>
                    <a:pt x="242497" y="2406"/>
                  </a:lnTo>
                  <a:lnTo>
                    <a:pt x="217501" y="9429"/>
                  </a:lnTo>
                  <a:lnTo>
                    <a:pt x="195622" y="20777"/>
                  </a:lnTo>
                  <a:lnTo>
                    <a:pt x="176809" y="36855"/>
                  </a:lnTo>
                  <a:lnTo>
                    <a:pt x="174599" y="36703"/>
                  </a:lnTo>
                  <a:lnTo>
                    <a:pt x="185534" y="2463"/>
                  </a:lnTo>
                  <a:lnTo>
                    <a:pt x="154114" y="2463"/>
                  </a:lnTo>
                  <a:lnTo>
                    <a:pt x="119760" y="110210"/>
                  </a:lnTo>
                  <a:lnTo>
                    <a:pt x="109518" y="84770"/>
                  </a:lnTo>
                  <a:lnTo>
                    <a:pt x="95545" y="57213"/>
                  </a:lnTo>
                  <a:lnTo>
                    <a:pt x="78452" y="29218"/>
                  </a:lnTo>
                  <a:lnTo>
                    <a:pt x="58851" y="2463"/>
                  </a:lnTo>
                  <a:lnTo>
                    <a:pt x="25184" y="2463"/>
                  </a:lnTo>
                  <a:lnTo>
                    <a:pt x="0" y="80911"/>
                  </a:lnTo>
                  <a:lnTo>
                    <a:pt x="7997" y="87536"/>
                  </a:lnTo>
                  <a:lnTo>
                    <a:pt x="13493" y="93722"/>
                  </a:lnTo>
                  <a:lnTo>
                    <a:pt x="17237" y="99971"/>
                  </a:lnTo>
                  <a:lnTo>
                    <a:pt x="19977" y="106781"/>
                  </a:lnTo>
                  <a:lnTo>
                    <a:pt x="20180" y="107340"/>
                  </a:lnTo>
                  <a:lnTo>
                    <a:pt x="21793" y="107480"/>
                  </a:lnTo>
                  <a:lnTo>
                    <a:pt x="22059" y="107315"/>
                  </a:lnTo>
                  <a:lnTo>
                    <a:pt x="44234" y="38633"/>
                  </a:lnTo>
                  <a:lnTo>
                    <a:pt x="60674" y="64171"/>
                  </a:lnTo>
                  <a:lnTo>
                    <a:pt x="76107" y="92746"/>
                  </a:lnTo>
                  <a:lnTo>
                    <a:pt x="89593" y="123652"/>
                  </a:lnTo>
                  <a:lnTo>
                    <a:pt x="100190" y="156184"/>
                  </a:lnTo>
                  <a:lnTo>
                    <a:pt x="136372" y="156184"/>
                  </a:lnTo>
                  <a:lnTo>
                    <a:pt x="154419" y="99758"/>
                  </a:lnTo>
                  <a:lnTo>
                    <a:pt x="155981" y="99644"/>
                  </a:lnTo>
                  <a:lnTo>
                    <a:pt x="156463" y="99809"/>
                  </a:lnTo>
                  <a:lnTo>
                    <a:pt x="156476" y="100304"/>
                  </a:lnTo>
                  <a:lnTo>
                    <a:pt x="165872" y="124256"/>
                  </a:lnTo>
                  <a:lnTo>
                    <a:pt x="184886" y="142773"/>
                  </a:lnTo>
                  <a:lnTo>
                    <a:pt x="212130" y="154718"/>
                  </a:lnTo>
                  <a:lnTo>
                    <a:pt x="246214" y="158953"/>
                  </a:lnTo>
                  <a:lnTo>
                    <a:pt x="269330" y="157581"/>
                  </a:lnTo>
                  <a:lnTo>
                    <a:pt x="289531" y="154276"/>
                  </a:lnTo>
                  <a:lnTo>
                    <a:pt x="305079" y="150252"/>
                  </a:lnTo>
                  <a:lnTo>
                    <a:pt x="314236" y="146723"/>
                  </a:lnTo>
                  <a:lnTo>
                    <a:pt x="332955" y="87731"/>
                  </a:lnTo>
                  <a:lnTo>
                    <a:pt x="404901" y="87731"/>
                  </a:lnTo>
                  <a:lnTo>
                    <a:pt x="412191" y="64897"/>
                  </a:lnTo>
                  <a:lnTo>
                    <a:pt x="340258" y="64897"/>
                  </a:lnTo>
                  <a:lnTo>
                    <a:pt x="352666" y="26174"/>
                  </a:lnTo>
                  <a:lnTo>
                    <a:pt x="438403" y="26174"/>
                  </a:lnTo>
                  <a:lnTo>
                    <a:pt x="445820" y="2451"/>
                  </a:lnTo>
                  <a:lnTo>
                    <a:pt x="325462" y="2451"/>
                  </a:lnTo>
                  <a:lnTo>
                    <a:pt x="284606" y="130213"/>
                  </a:lnTo>
                  <a:lnTo>
                    <a:pt x="277742" y="131640"/>
                  </a:lnTo>
                  <a:lnTo>
                    <a:pt x="270257" y="132651"/>
                  </a:lnTo>
                  <a:lnTo>
                    <a:pt x="262298" y="133252"/>
                  </a:lnTo>
                  <a:lnTo>
                    <a:pt x="254012" y="133451"/>
                  </a:lnTo>
                  <a:lnTo>
                    <a:pt x="236878" y="132359"/>
                  </a:lnTo>
                  <a:lnTo>
                    <a:pt x="199605" y="114973"/>
                  </a:lnTo>
                  <a:lnTo>
                    <a:pt x="189638" y="89253"/>
                  </a:lnTo>
                  <a:lnTo>
                    <a:pt x="190169" y="79171"/>
                  </a:lnTo>
                  <a:lnTo>
                    <a:pt x="198651" y="56891"/>
                  </a:lnTo>
                  <a:lnTo>
                    <a:pt x="215799" y="39981"/>
                  </a:lnTo>
                  <a:lnTo>
                    <a:pt x="240084" y="29245"/>
                  </a:lnTo>
                  <a:lnTo>
                    <a:pt x="269976" y="25488"/>
                  </a:lnTo>
                  <a:lnTo>
                    <a:pt x="283544" y="25884"/>
                  </a:lnTo>
                  <a:lnTo>
                    <a:pt x="296608" y="27089"/>
                  </a:lnTo>
                  <a:lnTo>
                    <a:pt x="305092" y="2247"/>
                  </a:lnTo>
                  <a:lnTo>
                    <a:pt x="296967" y="1248"/>
                  </a:lnTo>
                  <a:lnTo>
                    <a:pt x="288253" y="547"/>
                  </a:lnTo>
                  <a:lnTo>
                    <a:pt x="279179" y="135"/>
                  </a:lnTo>
                  <a:lnTo>
                    <a:pt x="2699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442666" y="792357"/>
            <a:ext cx="337057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20">
                <a:solidFill>
                  <a:srgbClr val="3D3C3B"/>
                </a:solidFill>
                <a:latin typeface="Tahoma"/>
                <a:cs typeface="Tahoma"/>
              </a:rPr>
              <a:t>Ensemble,</a:t>
            </a:r>
            <a:r>
              <a:rPr dirty="0" sz="1200" spc="-50">
                <a:solidFill>
                  <a:srgbClr val="3D3C3B"/>
                </a:solidFill>
                <a:latin typeface="Tahoma"/>
                <a:cs typeface="Tahoma"/>
              </a:rPr>
              <a:t> </a:t>
            </a:r>
            <a:r>
              <a:rPr dirty="0" sz="1200" spc="10">
                <a:solidFill>
                  <a:srgbClr val="3D3C3B"/>
                </a:solidFill>
                <a:latin typeface="Tahoma"/>
                <a:cs typeface="Tahoma"/>
              </a:rPr>
              <a:t>faisons</a:t>
            </a:r>
            <a:r>
              <a:rPr dirty="0" sz="1200" spc="-50">
                <a:solidFill>
                  <a:srgbClr val="3D3C3B"/>
                </a:solidFill>
                <a:latin typeface="Tahoma"/>
                <a:cs typeface="Tahoma"/>
              </a:rPr>
              <a:t> </a:t>
            </a:r>
            <a:r>
              <a:rPr dirty="0" sz="1200" spc="40">
                <a:solidFill>
                  <a:srgbClr val="3D3C3B"/>
                </a:solidFill>
                <a:latin typeface="Tahoma"/>
                <a:cs typeface="Tahoma"/>
              </a:rPr>
              <a:t>bouger</a:t>
            </a:r>
            <a:r>
              <a:rPr dirty="0" sz="1200" spc="-50">
                <a:solidFill>
                  <a:srgbClr val="3D3C3B"/>
                </a:solidFill>
                <a:latin typeface="Tahoma"/>
                <a:cs typeface="Tahoma"/>
              </a:rPr>
              <a:t> </a:t>
            </a:r>
            <a:r>
              <a:rPr dirty="0" sz="1200" spc="15">
                <a:solidFill>
                  <a:srgbClr val="3D3C3B"/>
                </a:solidFill>
                <a:latin typeface="Tahoma"/>
                <a:cs typeface="Tahoma"/>
              </a:rPr>
              <a:t>les</a:t>
            </a:r>
            <a:r>
              <a:rPr dirty="0" sz="1200" spc="-50">
                <a:solidFill>
                  <a:srgbClr val="3D3C3B"/>
                </a:solidFill>
                <a:latin typeface="Tahoma"/>
                <a:cs typeface="Tahoma"/>
              </a:rPr>
              <a:t> </a:t>
            </a:r>
            <a:r>
              <a:rPr dirty="0" sz="1200" spc="20">
                <a:solidFill>
                  <a:srgbClr val="3D3C3B"/>
                </a:solidFill>
                <a:latin typeface="Tahoma"/>
                <a:cs typeface="Tahoma"/>
              </a:rPr>
              <a:t>lignes</a:t>
            </a:r>
            <a:r>
              <a:rPr dirty="0" sz="1200" spc="-50">
                <a:solidFill>
                  <a:srgbClr val="3D3C3B"/>
                </a:solidFill>
                <a:latin typeface="Tahoma"/>
                <a:cs typeface="Tahoma"/>
              </a:rPr>
              <a:t> </a:t>
            </a:r>
            <a:r>
              <a:rPr dirty="0" sz="1200" spc="50">
                <a:solidFill>
                  <a:srgbClr val="3D3C3B"/>
                </a:solidFill>
                <a:latin typeface="Tahoma"/>
                <a:cs typeface="Tahoma"/>
              </a:rPr>
              <a:t>de</a:t>
            </a:r>
            <a:r>
              <a:rPr dirty="0" sz="1200" spc="-50">
                <a:solidFill>
                  <a:srgbClr val="3D3C3B"/>
                </a:solidFill>
                <a:latin typeface="Tahoma"/>
                <a:cs typeface="Tahoma"/>
              </a:rPr>
              <a:t> </a:t>
            </a:r>
            <a:r>
              <a:rPr dirty="0" sz="1200">
                <a:solidFill>
                  <a:srgbClr val="3D3C3B"/>
                </a:solidFill>
                <a:latin typeface="Tahoma"/>
                <a:cs typeface="Tahoma"/>
              </a:rPr>
              <a:t>la</a:t>
            </a:r>
            <a:r>
              <a:rPr dirty="0" sz="1200" spc="-50">
                <a:solidFill>
                  <a:srgbClr val="3D3C3B"/>
                </a:solidFill>
                <a:latin typeface="Tahoma"/>
                <a:cs typeface="Tahoma"/>
              </a:rPr>
              <a:t> </a:t>
            </a:r>
            <a:r>
              <a:rPr dirty="0" sz="1200" spc="15">
                <a:solidFill>
                  <a:srgbClr val="3D3C3B"/>
                </a:solidFill>
                <a:latin typeface="Tahoma"/>
                <a:cs typeface="Tahoma"/>
              </a:rPr>
              <a:t>mixité.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32355" y="6587635"/>
            <a:ext cx="1897380" cy="128016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just" marL="12700" marR="5080">
              <a:lnSpc>
                <a:spcPct val="101800"/>
              </a:lnSpc>
              <a:spcBef>
                <a:spcPts val="80"/>
              </a:spcBef>
            </a:pPr>
            <a:r>
              <a:rPr dirty="0" sz="900" spc="5" b="1">
                <a:solidFill>
                  <a:srgbClr val="3C3C3B"/>
                </a:solidFill>
                <a:latin typeface="Trebuchet MS"/>
                <a:cs typeface="Trebuchet MS"/>
              </a:rPr>
              <a:t>3018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pour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les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jeunes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victimes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 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violences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numériques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leurs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parents.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35">
                <a:solidFill>
                  <a:srgbClr val="3C3C3B"/>
                </a:solidFill>
                <a:latin typeface="Trebuchet MS"/>
                <a:cs typeface="Trebuchet MS"/>
              </a:rPr>
              <a:t>Il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permet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notamment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d’accompagner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les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victimes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d’intervenir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auprès</a:t>
            </a:r>
            <a:r>
              <a:rPr dirty="0" sz="900" spc="28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des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réseaux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sociaux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pour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supprimer un contenu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illégal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en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quelques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heures. L’appel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est</a:t>
            </a:r>
            <a:r>
              <a:rPr dirty="0" sz="900" spc="-4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gratuit,</a:t>
            </a:r>
            <a:r>
              <a:rPr dirty="0" sz="900" spc="-4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anonyme</a:t>
            </a:r>
            <a:r>
              <a:rPr dirty="0" sz="900" spc="-4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</a:t>
            </a:r>
            <a:r>
              <a:rPr dirty="0" sz="900" spc="-4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confidentiel, </a:t>
            </a:r>
            <a:r>
              <a:rPr dirty="0" sz="900" spc="-26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du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lundi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au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samedi,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09h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à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20h.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57773" y="6587406"/>
            <a:ext cx="2045335" cy="58166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just" marL="12700" marR="5080">
              <a:lnSpc>
                <a:spcPct val="101800"/>
              </a:lnSpc>
              <a:spcBef>
                <a:spcPts val="80"/>
              </a:spcBef>
            </a:pP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Fil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Santé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Jeunes </a:t>
            </a:r>
            <a:r>
              <a:rPr dirty="0" sz="900" spc="-85">
                <a:solidFill>
                  <a:srgbClr val="3C3C3B"/>
                </a:solidFill>
                <a:latin typeface="Trebuchet MS"/>
                <a:cs typeface="Trebuchet MS"/>
              </a:rPr>
              <a:t>: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0 800 235 236 </a:t>
            </a:r>
            <a:r>
              <a:rPr dirty="0" sz="900" spc="-60">
                <a:solidFill>
                  <a:srgbClr val="3C3C3B"/>
                </a:solidFill>
                <a:latin typeface="Trebuchet MS"/>
                <a:cs typeface="Trebuchet MS"/>
              </a:rPr>
              <a:t>-7j/7j </a:t>
            </a:r>
            <a:r>
              <a:rPr dirty="0" sz="900" spc="-5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9h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à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23h.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C’est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un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numéro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qui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permet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aux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jeunes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d’obtenir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des 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informations</a:t>
            </a:r>
            <a:r>
              <a:rPr dirty="0" sz="900" spc="4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</a:t>
            </a:r>
            <a:r>
              <a:rPr dirty="0" sz="900" spc="4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des</a:t>
            </a:r>
            <a:r>
              <a:rPr dirty="0" sz="900" spc="4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conseils</a:t>
            </a:r>
            <a:r>
              <a:rPr dirty="0" sz="900" spc="4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</a:t>
            </a:r>
            <a:r>
              <a:rPr dirty="0" sz="900" spc="4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la</a:t>
            </a:r>
            <a:r>
              <a:rPr dirty="0" sz="900" spc="4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part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57773" y="7146104"/>
            <a:ext cx="1524000" cy="30226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  <a:tabLst>
                <a:tab pos="389890" algn="l"/>
                <a:tab pos="900430" algn="l"/>
                <a:tab pos="1376045" algn="l"/>
              </a:tabLst>
            </a:pP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	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p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r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ofessionnels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	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de 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(psychologue,	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médecin,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86753" y="7146104"/>
            <a:ext cx="516255" cy="30226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 indent="212090">
              <a:lnSpc>
                <a:spcPct val="101800"/>
              </a:lnSpc>
              <a:spcBef>
                <a:spcPts val="80"/>
              </a:spcBef>
            </a:pP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santé 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conseiller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57773" y="7425453"/>
            <a:ext cx="20453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conjugal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40">
                <a:solidFill>
                  <a:srgbClr val="3C3C3B"/>
                </a:solidFill>
                <a:latin typeface="Trebuchet MS"/>
                <a:cs typeface="Trebuchet MS"/>
              </a:rPr>
              <a:t>familial),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éventuellement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57773" y="7565128"/>
            <a:ext cx="2045335" cy="441959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just" marL="12700" marR="5080">
              <a:lnSpc>
                <a:spcPct val="101800"/>
              </a:lnSpc>
              <a:spcBef>
                <a:spcPts val="80"/>
              </a:spcBef>
            </a:pP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d’être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orienté vers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une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structure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près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chez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eux.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Par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tchat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du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lundi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au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vendredi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9h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à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22h.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4500" y="8887413"/>
            <a:ext cx="3205480" cy="86106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just" marL="12700" marR="5080">
              <a:lnSpc>
                <a:spcPct val="101800"/>
              </a:lnSpc>
              <a:spcBef>
                <a:spcPts val="80"/>
              </a:spcBef>
            </a:pPr>
            <a:r>
              <a:rPr dirty="0" sz="900" b="1">
                <a:solidFill>
                  <a:srgbClr val="3C3C3B"/>
                </a:solidFill>
                <a:latin typeface="Trebuchet MS"/>
                <a:cs typeface="Trebuchet MS"/>
              </a:rPr>
              <a:t>Les</a:t>
            </a:r>
            <a:r>
              <a:rPr dirty="0" sz="900" spc="5" b="1">
                <a:solidFill>
                  <a:srgbClr val="3C3C3B"/>
                </a:solidFill>
                <a:latin typeface="Trebuchet MS"/>
                <a:cs typeface="Trebuchet MS"/>
              </a:rPr>
              <a:t> Centres </a:t>
            </a:r>
            <a:r>
              <a:rPr dirty="0" sz="900" spc="10" b="1">
                <a:solidFill>
                  <a:srgbClr val="3C3C3B"/>
                </a:solidFill>
                <a:latin typeface="Trebuchet MS"/>
                <a:cs typeface="Trebuchet MS"/>
              </a:rPr>
              <a:t>Régionaux </a:t>
            </a:r>
            <a:r>
              <a:rPr dirty="0" sz="900" spc="20" b="1">
                <a:solidFill>
                  <a:srgbClr val="3C3C3B"/>
                </a:solidFill>
                <a:latin typeface="Trebuchet MS"/>
                <a:cs typeface="Trebuchet MS"/>
              </a:rPr>
              <a:t>de </a:t>
            </a:r>
            <a:r>
              <a:rPr dirty="0" sz="900" spc="5" b="1">
                <a:solidFill>
                  <a:srgbClr val="3C3C3B"/>
                </a:solidFill>
                <a:latin typeface="Trebuchet MS"/>
                <a:cs typeface="Trebuchet MS"/>
              </a:rPr>
              <a:t>Psychotraumatisme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sont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des 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services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hospitaliers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spécialisés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dans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le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traitement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des 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conséquences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psychiques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dues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à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des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évènements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traumatiques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vécus.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Le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psychotraumatisme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regroupe 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l’ensemble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des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troubles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psychiques qui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se développent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chez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une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personne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suite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à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un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évènement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traumatique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4500" y="9865135"/>
            <a:ext cx="119253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900" spc="10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7"/>
              </a:rPr>
              <a:t>Pour</a:t>
            </a:r>
            <a:r>
              <a:rPr dirty="0" u="sng" sz="900" spc="-30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7"/>
              </a:rPr>
              <a:t> </a:t>
            </a:r>
            <a:r>
              <a:rPr dirty="0" u="sng" sz="900" spc="-10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7"/>
              </a:rPr>
              <a:t>trouver</a:t>
            </a:r>
            <a:r>
              <a:rPr dirty="0" u="sng" sz="900" spc="-25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7"/>
              </a:rPr>
              <a:t> </a:t>
            </a:r>
            <a:r>
              <a:rPr dirty="0" u="sng" sz="900" spc="5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7"/>
              </a:rPr>
              <a:t>un</a:t>
            </a:r>
            <a:r>
              <a:rPr dirty="0" u="sng" sz="900" spc="-30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7"/>
              </a:rPr>
              <a:t> </a:t>
            </a:r>
            <a:r>
              <a:rPr dirty="0" u="sng" sz="900" spc="-15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7"/>
              </a:rPr>
              <a:t>centre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824356" y="8887413"/>
            <a:ext cx="3205480" cy="86106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just" marL="12700" marR="5080">
              <a:lnSpc>
                <a:spcPct val="101800"/>
              </a:lnSpc>
              <a:spcBef>
                <a:spcPts val="80"/>
              </a:spcBef>
            </a:pPr>
            <a:r>
              <a:rPr dirty="0" sz="900" b="1">
                <a:solidFill>
                  <a:srgbClr val="3C3C3B"/>
                </a:solidFill>
                <a:latin typeface="Trebuchet MS"/>
                <a:cs typeface="Trebuchet MS"/>
              </a:rPr>
              <a:t>Les </a:t>
            </a:r>
            <a:r>
              <a:rPr dirty="0" sz="900" spc="5" b="1">
                <a:solidFill>
                  <a:srgbClr val="3C3C3B"/>
                </a:solidFill>
                <a:latin typeface="Trebuchet MS"/>
                <a:cs typeface="Trebuchet MS"/>
              </a:rPr>
              <a:t>Centres </a:t>
            </a:r>
            <a:r>
              <a:rPr dirty="0" sz="900" spc="30" b="1">
                <a:solidFill>
                  <a:srgbClr val="3C3C3B"/>
                </a:solidFill>
                <a:latin typeface="Trebuchet MS"/>
                <a:cs typeface="Trebuchet MS"/>
              </a:rPr>
              <a:t>Médico </a:t>
            </a:r>
            <a:r>
              <a:rPr dirty="0" sz="900" spc="10" b="1">
                <a:solidFill>
                  <a:srgbClr val="3C3C3B"/>
                </a:solidFill>
                <a:latin typeface="Trebuchet MS"/>
                <a:cs typeface="Trebuchet MS"/>
              </a:rPr>
              <a:t>Psycho </a:t>
            </a:r>
            <a:r>
              <a:rPr dirty="0" sz="900" spc="30" b="1">
                <a:solidFill>
                  <a:srgbClr val="3C3C3B"/>
                </a:solidFill>
                <a:latin typeface="Trebuchet MS"/>
                <a:cs typeface="Trebuchet MS"/>
              </a:rPr>
              <a:t>Pédagogiques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sont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des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centres </a:t>
            </a:r>
            <a:r>
              <a:rPr dirty="0" sz="900" spc="-26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consultation,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diagnostic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soins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ambulatoires, 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non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sectorisés,</a:t>
            </a:r>
            <a:r>
              <a:rPr dirty="0" sz="900" spc="-6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recevant</a:t>
            </a:r>
            <a:r>
              <a:rPr dirty="0" sz="900" spc="-5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des</a:t>
            </a:r>
            <a:r>
              <a:rPr dirty="0" sz="900" spc="-5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enfants</a:t>
            </a:r>
            <a:r>
              <a:rPr dirty="0" sz="900" spc="-5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</a:t>
            </a:r>
            <a:r>
              <a:rPr dirty="0" sz="900" spc="-5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adolescents</a:t>
            </a:r>
            <a:r>
              <a:rPr dirty="0" sz="900" spc="-6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jusqu’à</a:t>
            </a:r>
            <a:r>
              <a:rPr dirty="0" sz="900" spc="-5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20</a:t>
            </a:r>
            <a:r>
              <a:rPr dirty="0" sz="900" spc="-5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ans, </a:t>
            </a:r>
            <a:r>
              <a:rPr dirty="0" sz="900" spc="-26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ainsi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que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leur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famille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(difficultés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d’apprentissage, troubles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psychiques,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troubles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psychomoteurs,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du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langage,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ou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des 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troubles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du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comportement,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en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famille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ou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à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35">
                <a:solidFill>
                  <a:srgbClr val="3C3C3B"/>
                </a:solidFill>
                <a:latin typeface="Trebuchet MS"/>
                <a:cs typeface="Trebuchet MS"/>
              </a:rPr>
              <a:t>l’école).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24356" y="9865135"/>
            <a:ext cx="131191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900" spc="10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8"/>
              </a:rPr>
              <a:t>Pour</a:t>
            </a:r>
            <a:r>
              <a:rPr dirty="0" u="sng" sz="900" spc="-25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8"/>
              </a:rPr>
              <a:t> </a:t>
            </a:r>
            <a:r>
              <a:rPr dirty="0" u="sng" sz="900" spc="-10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8"/>
              </a:rPr>
              <a:t>connaître</a:t>
            </a:r>
            <a:r>
              <a:rPr dirty="0" u="sng" sz="900" spc="-25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8"/>
              </a:rPr>
              <a:t> </a:t>
            </a:r>
            <a:r>
              <a:rPr dirty="0" u="sng" sz="900" spc="-10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8"/>
              </a:rPr>
              <a:t>les</a:t>
            </a:r>
            <a:r>
              <a:rPr dirty="0" u="sng" sz="900" spc="-25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8"/>
              </a:rPr>
              <a:t> </a:t>
            </a:r>
            <a:r>
              <a:rPr dirty="0" u="sng" sz="900" spc="80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8"/>
              </a:rPr>
              <a:t>CMPP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824356" y="10144484"/>
            <a:ext cx="164274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900" spc="10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9"/>
              </a:rPr>
              <a:t>Pour</a:t>
            </a:r>
            <a:r>
              <a:rPr dirty="0" u="sng" sz="900" spc="-20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9"/>
              </a:rPr>
              <a:t> </a:t>
            </a:r>
            <a:r>
              <a:rPr dirty="0" u="sng" sz="900" spc="-10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9"/>
              </a:rPr>
              <a:t>connaître</a:t>
            </a:r>
            <a:r>
              <a:rPr dirty="0" u="sng" sz="900" spc="-20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9"/>
              </a:rPr>
              <a:t> </a:t>
            </a:r>
            <a:r>
              <a:rPr dirty="0" u="sng" sz="900" spc="-10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9"/>
              </a:rPr>
              <a:t>les</a:t>
            </a:r>
            <a:r>
              <a:rPr dirty="0" u="sng" sz="900" spc="-20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9"/>
              </a:rPr>
              <a:t> </a:t>
            </a:r>
            <a:r>
              <a:rPr dirty="0" u="sng" sz="900" spc="80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9"/>
              </a:rPr>
              <a:t>CMPP</a:t>
            </a:r>
            <a:r>
              <a:rPr dirty="0" u="sng" sz="900" spc="-15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9"/>
              </a:rPr>
              <a:t> </a:t>
            </a:r>
            <a:r>
              <a:rPr dirty="0" u="sng" sz="900" spc="75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9"/>
              </a:rPr>
              <a:t>SNCF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116974" y="4385707"/>
            <a:ext cx="1978025" cy="86106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116 006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(France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Victimes)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est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un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numéro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gratuit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ouvert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7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jours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sur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7. </a:t>
            </a:r>
            <a:r>
              <a:rPr dirty="0" sz="900" spc="-35">
                <a:solidFill>
                  <a:srgbClr val="3C3C3B"/>
                </a:solidFill>
                <a:latin typeface="Trebuchet MS"/>
                <a:cs typeface="Trebuchet MS"/>
              </a:rPr>
              <a:t>Il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permet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à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toute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personne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qui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s’estime </a:t>
            </a:r>
            <a:r>
              <a:rPr dirty="0" sz="900" spc="-26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victime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d’une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infraction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d’être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aidée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par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un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professionnel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dans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le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respect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son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anonymat.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4570" y="7764987"/>
            <a:ext cx="1920239" cy="441959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384810">
              <a:lnSpc>
                <a:spcPct val="101800"/>
              </a:lnSpc>
              <a:spcBef>
                <a:spcPts val="80"/>
              </a:spcBef>
            </a:pPr>
            <a:r>
              <a:rPr dirty="0" sz="900" spc="55">
                <a:solidFill>
                  <a:srgbClr val="3C3C3B"/>
                </a:solidFill>
                <a:latin typeface="Trebuchet MS"/>
                <a:cs typeface="Trebuchet MS"/>
              </a:rPr>
              <a:t>JEUNES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5">
                <a:solidFill>
                  <a:srgbClr val="3C3C3B"/>
                </a:solidFill>
                <a:latin typeface="Trebuchet MS"/>
                <a:cs typeface="Trebuchet MS"/>
              </a:rPr>
              <a:t>VIOLENCE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60">
                <a:solidFill>
                  <a:srgbClr val="3C3C3B"/>
                </a:solidFill>
                <a:latin typeface="Trebuchet MS"/>
                <a:cs typeface="Trebuchet MS"/>
              </a:rPr>
              <a:t>ECOUTE </a:t>
            </a:r>
            <a:r>
              <a:rPr dirty="0" sz="900" spc="-254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au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0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800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202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223</a:t>
            </a:r>
            <a:endParaRPr sz="9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  <a:hlinkClick r:id="rId10"/>
              </a:rPr>
              <a:t>http://www.jeunesviolencesecoute.fr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57196" y="2862004"/>
            <a:ext cx="2828925" cy="280670"/>
          </a:xfrm>
          <a:prstGeom prst="rect">
            <a:avLst/>
          </a:prstGeom>
          <a:solidFill>
            <a:srgbClr val="E05206"/>
          </a:solidFill>
        </p:spPr>
        <p:txBody>
          <a:bodyPr wrap="square" lIns="0" tIns="47625" rIns="0" bIns="0" rtlCol="0" vert="horz">
            <a:spAutoFit/>
          </a:bodyPr>
          <a:lstStyle/>
          <a:p>
            <a:pPr marL="71755">
              <a:lnSpc>
                <a:spcPct val="100000"/>
              </a:lnSpc>
              <a:spcBef>
                <a:spcPts val="375"/>
              </a:spcBef>
            </a:pPr>
            <a:r>
              <a:rPr dirty="0" sz="1200" spc="40" b="1">
                <a:solidFill>
                  <a:srgbClr val="FFFFFF"/>
                </a:solidFill>
                <a:latin typeface="Trebuchet MS"/>
                <a:cs typeface="Trebuchet MS"/>
              </a:rPr>
              <a:t>LES</a:t>
            </a:r>
            <a:r>
              <a:rPr dirty="0" sz="1200" spc="-30" b="1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200" spc="114" b="1">
                <a:solidFill>
                  <a:srgbClr val="FFFFFF"/>
                </a:solidFill>
                <a:latin typeface="Trebuchet MS"/>
                <a:cs typeface="Trebuchet MS"/>
              </a:rPr>
              <a:t>NUMÉROS</a:t>
            </a:r>
            <a:r>
              <a:rPr dirty="0" sz="1200" spc="-25" b="1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200" spc="30" b="1">
                <a:solidFill>
                  <a:srgbClr val="FFFFFF"/>
                </a:solidFill>
                <a:latin typeface="Trebuchet MS"/>
                <a:cs typeface="Trebuchet MS"/>
              </a:rPr>
              <a:t>UTILES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57200" y="8323534"/>
            <a:ext cx="2644775" cy="280670"/>
          </a:xfrm>
          <a:prstGeom prst="rect">
            <a:avLst/>
          </a:prstGeom>
          <a:solidFill>
            <a:srgbClr val="E05206"/>
          </a:solidFill>
        </p:spPr>
        <p:txBody>
          <a:bodyPr wrap="square" lIns="0" tIns="47625" rIns="0" bIns="0" rtlCol="0" vert="horz">
            <a:spAutoFit/>
          </a:bodyPr>
          <a:lstStyle/>
          <a:p>
            <a:pPr marL="71755">
              <a:lnSpc>
                <a:spcPct val="100000"/>
              </a:lnSpc>
              <a:spcBef>
                <a:spcPts val="375"/>
              </a:spcBef>
            </a:pPr>
            <a:r>
              <a:rPr dirty="0" sz="1200" spc="80" b="1">
                <a:solidFill>
                  <a:srgbClr val="FFFFFF"/>
                </a:solidFill>
                <a:latin typeface="Trebuchet MS"/>
                <a:cs typeface="Trebuchet MS"/>
              </a:rPr>
              <a:t>POUR</a:t>
            </a:r>
            <a:r>
              <a:rPr dirty="0" sz="1200" spc="-30" b="1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200" spc="95" b="1">
                <a:solidFill>
                  <a:srgbClr val="FFFFFF"/>
                </a:solidFill>
                <a:latin typeface="Trebuchet MS"/>
                <a:cs typeface="Trebuchet MS"/>
              </a:rPr>
              <a:t>DES</a:t>
            </a:r>
            <a:r>
              <a:rPr dirty="0" sz="1200" spc="-30" b="1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200" spc="100" b="1">
                <a:solidFill>
                  <a:srgbClr val="FFFFFF"/>
                </a:solidFill>
                <a:latin typeface="Trebuchet MS"/>
                <a:cs typeface="Trebuchet MS"/>
              </a:rPr>
              <a:t>SOINS</a:t>
            </a:r>
            <a:r>
              <a:rPr dirty="0" sz="1200" spc="-30" b="1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200" spc="60" b="1">
                <a:solidFill>
                  <a:srgbClr val="FFFFFF"/>
                </a:solidFill>
                <a:latin typeface="Trebuchet MS"/>
                <a:cs typeface="Trebuchet MS"/>
              </a:rPr>
              <a:t>SPÉCIALISÉS</a:t>
            </a:r>
            <a:endParaRPr sz="1200">
              <a:latin typeface="Trebuchet MS"/>
              <a:cs typeface="Trebuchet MS"/>
            </a:endParaRPr>
          </a:p>
        </p:txBody>
      </p:sp>
      <p:pic>
        <p:nvPicPr>
          <p:cNvPr id="25" name="object 2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623969" y="5585502"/>
            <a:ext cx="912983" cy="912452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248012" y="5585498"/>
            <a:ext cx="1063980" cy="925992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27279" y="6139830"/>
            <a:ext cx="1870800" cy="1542901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5485193" y="3403582"/>
            <a:ext cx="1307985" cy="833848"/>
          </a:xfrm>
          <a:prstGeom prst="rect">
            <a:avLst/>
          </a:prstGeom>
        </p:spPr>
      </p:pic>
      <p:sp>
        <p:nvSpPr>
          <p:cNvPr id="29" name="object 29"/>
          <p:cNvSpPr txBox="1"/>
          <p:nvPr/>
        </p:nvSpPr>
        <p:spPr>
          <a:xfrm>
            <a:off x="444500" y="8661303"/>
            <a:ext cx="383349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10" b="1">
                <a:solidFill>
                  <a:srgbClr val="3C3C3B"/>
                </a:solidFill>
                <a:latin typeface="Trebuchet MS"/>
                <a:cs typeface="Trebuchet MS"/>
              </a:rPr>
              <a:t>Pour</a:t>
            </a:r>
            <a:r>
              <a:rPr dirty="0" sz="90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 b="1">
                <a:solidFill>
                  <a:srgbClr val="3C3C3B"/>
                </a:solidFill>
                <a:latin typeface="Trebuchet MS"/>
                <a:cs typeface="Trebuchet MS"/>
              </a:rPr>
              <a:t>une</a:t>
            </a:r>
            <a:r>
              <a:rPr dirty="0" sz="900" b="1">
                <a:solidFill>
                  <a:srgbClr val="3C3C3B"/>
                </a:solidFill>
                <a:latin typeface="Trebuchet MS"/>
                <a:cs typeface="Trebuchet MS"/>
              </a:rPr>
              <a:t> prise</a:t>
            </a:r>
            <a:r>
              <a:rPr dirty="0" sz="900" spc="5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 b="1">
                <a:solidFill>
                  <a:srgbClr val="3C3C3B"/>
                </a:solidFill>
                <a:latin typeface="Trebuchet MS"/>
                <a:cs typeface="Trebuchet MS"/>
              </a:rPr>
              <a:t>en</a:t>
            </a:r>
            <a:r>
              <a:rPr dirty="0" sz="90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 b="1">
                <a:solidFill>
                  <a:srgbClr val="3C3C3B"/>
                </a:solidFill>
                <a:latin typeface="Trebuchet MS"/>
                <a:cs typeface="Trebuchet MS"/>
              </a:rPr>
              <a:t>accompagnement,</a:t>
            </a:r>
            <a:r>
              <a:rPr dirty="0" sz="90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5" b="1">
                <a:solidFill>
                  <a:srgbClr val="3C3C3B"/>
                </a:solidFill>
                <a:latin typeface="Trebuchet MS"/>
                <a:cs typeface="Trebuchet MS"/>
              </a:rPr>
              <a:t>vous</a:t>
            </a:r>
            <a:r>
              <a:rPr dirty="0" sz="900" spc="5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0" b="1">
                <a:solidFill>
                  <a:srgbClr val="3C3C3B"/>
                </a:solidFill>
                <a:latin typeface="Trebuchet MS"/>
                <a:cs typeface="Trebuchet MS"/>
              </a:rPr>
              <a:t>pouvez</a:t>
            </a:r>
            <a:r>
              <a:rPr dirty="0" sz="90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5" b="1">
                <a:solidFill>
                  <a:srgbClr val="3C3C3B"/>
                </a:solidFill>
                <a:latin typeface="Trebuchet MS"/>
                <a:cs typeface="Trebuchet MS"/>
              </a:rPr>
              <a:t>vous</a:t>
            </a:r>
            <a:r>
              <a:rPr dirty="0" sz="90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 b="1">
                <a:solidFill>
                  <a:srgbClr val="3C3C3B"/>
                </a:solidFill>
                <a:latin typeface="Trebuchet MS"/>
                <a:cs typeface="Trebuchet MS"/>
              </a:rPr>
              <a:t>orienter</a:t>
            </a:r>
            <a:r>
              <a:rPr dirty="0" sz="900" spc="5" b="1">
                <a:solidFill>
                  <a:srgbClr val="3C3C3B"/>
                </a:solidFill>
                <a:latin typeface="Trebuchet MS"/>
                <a:cs typeface="Trebuchet MS"/>
              </a:rPr>
              <a:t> vers</a:t>
            </a:r>
            <a:r>
              <a:rPr dirty="0" sz="90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65" b="1">
                <a:solidFill>
                  <a:srgbClr val="3C3C3B"/>
                </a:solidFill>
                <a:latin typeface="Trebuchet MS"/>
                <a:cs typeface="Trebuchet MS"/>
              </a:rPr>
              <a:t>:</a:t>
            </a:r>
            <a:endParaRPr sz="900">
              <a:latin typeface="Trebuchet MS"/>
              <a:cs typeface="Trebuchet MS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4962106" y="445771"/>
            <a:ext cx="2598420" cy="1018540"/>
            <a:chOff x="4962106" y="445771"/>
            <a:chExt cx="2598420" cy="1018540"/>
          </a:xfrm>
        </p:grpSpPr>
        <p:sp>
          <p:nvSpPr>
            <p:cNvPr id="31" name="object 31"/>
            <p:cNvSpPr/>
            <p:nvPr/>
          </p:nvSpPr>
          <p:spPr>
            <a:xfrm>
              <a:off x="6169765" y="445771"/>
              <a:ext cx="1390650" cy="335280"/>
            </a:xfrm>
            <a:custGeom>
              <a:avLst/>
              <a:gdLst/>
              <a:ahLst/>
              <a:cxnLst/>
              <a:rect l="l" t="t" r="r" b="b"/>
              <a:pathLst>
                <a:path w="1390650" h="335280">
                  <a:moveTo>
                    <a:pt x="9702" y="0"/>
                  </a:moveTo>
                  <a:lnTo>
                    <a:pt x="0" y="327609"/>
                  </a:lnTo>
                  <a:lnTo>
                    <a:pt x="364769" y="165709"/>
                  </a:lnTo>
                  <a:lnTo>
                    <a:pt x="719620" y="331406"/>
                  </a:lnTo>
                  <a:lnTo>
                    <a:pt x="1390230" y="334937"/>
                  </a:lnTo>
                  <a:lnTo>
                    <a:pt x="1390230" y="7277"/>
                  </a:lnTo>
                  <a:lnTo>
                    <a:pt x="9702" y="0"/>
                  </a:lnTo>
                  <a:close/>
                </a:path>
              </a:pathLst>
            </a:custGeom>
            <a:solidFill>
              <a:srgbClr val="E0520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6940350" y="1132997"/>
              <a:ext cx="619760" cy="289560"/>
            </a:xfrm>
            <a:custGeom>
              <a:avLst/>
              <a:gdLst/>
              <a:ahLst/>
              <a:cxnLst/>
              <a:rect l="l" t="t" r="r" b="b"/>
              <a:pathLst>
                <a:path w="619759" h="289559">
                  <a:moveTo>
                    <a:pt x="0" y="0"/>
                  </a:moveTo>
                  <a:lnTo>
                    <a:pt x="619645" y="289432"/>
                  </a:lnTo>
                  <a:lnTo>
                    <a:pt x="619645" y="32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3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4962106" y="1118691"/>
              <a:ext cx="2598420" cy="345440"/>
            </a:xfrm>
            <a:custGeom>
              <a:avLst/>
              <a:gdLst/>
              <a:ahLst/>
              <a:cxnLst/>
              <a:rect l="l" t="t" r="r" b="b"/>
              <a:pathLst>
                <a:path w="2598420" h="345440">
                  <a:moveTo>
                    <a:pt x="9702" y="0"/>
                  </a:moveTo>
                  <a:lnTo>
                    <a:pt x="0" y="327596"/>
                  </a:lnTo>
                  <a:lnTo>
                    <a:pt x="2597886" y="345109"/>
                  </a:lnTo>
                  <a:lnTo>
                    <a:pt x="2597886" y="303733"/>
                  </a:lnTo>
                  <a:lnTo>
                    <a:pt x="1978253" y="14312"/>
                  </a:lnTo>
                  <a:lnTo>
                    <a:pt x="9702" y="0"/>
                  </a:lnTo>
                  <a:close/>
                </a:path>
              </a:pathLst>
            </a:custGeom>
            <a:solidFill>
              <a:srgbClr val="E0520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6169768" y="773375"/>
              <a:ext cx="1390650" cy="363220"/>
            </a:xfrm>
            <a:custGeom>
              <a:avLst/>
              <a:gdLst/>
              <a:ahLst/>
              <a:cxnLst/>
              <a:rect l="l" t="t" r="r" b="b"/>
              <a:pathLst>
                <a:path w="1390650" h="363219">
                  <a:moveTo>
                    <a:pt x="0" y="0"/>
                  </a:moveTo>
                  <a:lnTo>
                    <a:pt x="770585" y="359638"/>
                  </a:lnTo>
                  <a:lnTo>
                    <a:pt x="1390230" y="362902"/>
                  </a:lnTo>
                  <a:lnTo>
                    <a:pt x="1390230" y="316928"/>
                  </a:lnTo>
                  <a:lnTo>
                    <a:pt x="719620" y="37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B51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6169761" y="446375"/>
              <a:ext cx="720090" cy="330835"/>
            </a:xfrm>
            <a:custGeom>
              <a:avLst/>
              <a:gdLst/>
              <a:ahLst/>
              <a:cxnLst/>
              <a:rect l="l" t="t" r="r" b="b"/>
              <a:pathLst>
                <a:path w="720090" h="330834">
                  <a:moveTo>
                    <a:pt x="595905" y="273024"/>
                  </a:moveTo>
                  <a:lnTo>
                    <a:pt x="121589" y="273024"/>
                  </a:lnTo>
                  <a:lnTo>
                    <a:pt x="0" y="326999"/>
                  </a:lnTo>
                  <a:lnTo>
                    <a:pt x="719632" y="330796"/>
                  </a:lnTo>
                  <a:lnTo>
                    <a:pt x="595905" y="273024"/>
                  </a:lnTo>
                  <a:close/>
                </a:path>
                <a:path w="720090" h="330834">
                  <a:moveTo>
                    <a:pt x="9690" y="0"/>
                  </a:moveTo>
                  <a:lnTo>
                    <a:pt x="0" y="326999"/>
                  </a:lnTo>
                  <a:lnTo>
                    <a:pt x="121589" y="273024"/>
                  </a:lnTo>
                  <a:lnTo>
                    <a:pt x="595905" y="273024"/>
                  </a:lnTo>
                  <a:lnTo>
                    <a:pt x="9690" y="0"/>
                  </a:lnTo>
                  <a:close/>
                </a:path>
              </a:pathLst>
            </a:custGeom>
            <a:solidFill>
              <a:srgbClr val="CC003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/>
          <p:cNvSpPr txBox="1"/>
          <p:nvPr/>
        </p:nvSpPr>
        <p:spPr>
          <a:xfrm>
            <a:off x="420049" y="177735"/>
            <a:ext cx="656526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10" b="1">
                <a:solidFill>
                  <a:srgbClr val="DE5212"/>
                </a:solidFill>
                <a:latin typeface="Arial"/>
                <a:cs typeface="Arial"/>
              </a:rPr>
              <a:t>FICHE</a:t>
            </a:r>
            <a:r>
              <a:rPr dirty="0" sz="800" spc="15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10" b="1">
                <a:solidFill>
                  <a:srgbClr val="DE5212"/>
                </a:solidFill>
                <a:latin typeface="Arial"/>
                <a:cs typeface="Arial"/>
              </a:rPr>
              <a:t>ACTION</a:t>
            </a:r>
            <a:r>
              <a:rPr dirty="0" sz="800" spc="20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30" b="1">
                <a:solidFill>
                  <a:srgbClr val="DE5212"/>
                </a:solidFill>
                <a:latin typeface="Arial"/>
                <a:cs typeface="Arial"/>
              </a:rPr>
              <a:t>-</a:t>
            </a:r>
            <a:r>
              <a:rPr dirty="0" sz="800" spc="15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10" b="1">
                <a:solidFill>
                  <a:srgbClr val="DE5212"/>
                </a:solidFill>
                <a:latin typeface="Arial"/>
                <a:cs typeface="Arial"/>
              </a:rPr>
              <a:t>PRÉVENIR,</a:t>
            </a:r>
            <a:r>
              <a:rPr dirty="0" sz="800" spc="20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30" b="1">
                <a:solidFill>
                  <a:srgbClr val="DE5212"/>
                </a:solidFill>
                <a:latin typeface="Arial"/>
                <a:cs typeface="Arial"/>
              </a:rPr>
              <a:t>SENSIBILISER</a:t>
            </a:r>
            <a:r>
              <a:rPr dirty="0" sz="800" spc="15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30" b="1">
                <a:solidFill>
                  <a:srgbClr val="DE5212"/>
                </a:solidFill>
                <a:latin typeface="Arial"/>
                <a:cs typeface="Arial"/>
              </a:rPr>
              <a:t>ET</a:t>
            </a:r>
            <a:r>
              <a:rPr dirty="0" sz="800" spc="20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35" b="1">
                <a:solidFill>
                  <a:srgbClr val="DE5212"/>
                </a:solidFill>
                <a:latin typeface="Arial"/>
                <a:cs typeface="Arial"/>
              </a:rPr>
              <a:t>LUTTER</a:t>
            </a:r>
            <a:r>
              <a:rPr dirty="0" sz="800" spc="15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10" b="1">
                <a:solidFill>
                  <a:srgbClr val="DE5212"/>
                </a:solidFill>
                <a:latin typeface="Arial"/>
                <a:cs typeface="Arial"/>
              </a:rPr>
              <a:t>CONTRE</a:t>
            </a:r>
            <a:r>
              <a:rPr dirty="0" sz="800" spc="20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55" b="1">
                <a:solidFill>
                  <a:srgbClr val="DE5212"/>
                </a:solidFill>
                <a:latin typeface="Arial"/>
                <a:cs typeface="Arial"/>
              </a:rPr>
              <a:t>LES</a:t>
            </a:r>
            <a:r>
              <a:rPr dirty="0" sz="800" spc="15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10" b="1">
                <a:solidFill>
                  <a:srgbClr val="DE5212"/>
                </a:solidFill>
                <a:latin typeface="Arial"/>
                <a:cs typeface="Arial"/>
              </a:rPr>
              <a:t>VIOLENCES</a:t>
            </a:r>
            <a:r>
              <a:rPr dirty="0" sz="800" spc="20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35" b="1">
                <a:solidFill>
                  <a:srgbClr val="DE5212"/>
                </a:solidFill>
                <a:latin typeface="Arial"/>
                <a:cs typeface="Arial"/>
              </a:rPr>
              <a:t>SEXUELLES</a:t>
            </a:r>
            <a:r>
              <a:rPr dirty="0" sz="800" spc="15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30" b="1">
                <a:solidFill>
                  <a:srgbClr val="DE5212"/>
                </a:solidFill>
                <a:latin typeface="Arial"/>
                <a:cs typeface="Arial"/>
              </a:rPr>
              <a:t>FAITES</a:t>
            </a:r>
            <a:r>
              <a:rPr dirty="0" sz="800" spc="20" b="1">
                <a:solidFill>
                  <a:srgbClr val="DE5212"/>
                </a:solidFill>
                <a:latin typeface="Arial"/>
                <a:cs typeface="Arial"/>
              </a:rPr>
              <a:t> AUX</a:t>
            </a:r>
            <a:r>
              <a:rPr dirty="0" sz="800" spc="15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5" b="1">
                <a:solidFill>
                  <a:srgbClr val="DE5212"/>
                </a:solidFill>
                <a:latin typeface="Arial"/>
                <a:cs typeface="Arial"/>
              </a:rPr>
              <a:t>ENFANTS</a:t>
            </a:r>
            <a:r>
              <a:rPr dirty="0" sz="800" spc="20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30" b="1">
                <a:solidFill>
                  <a:srgbClr val="DE5212"/>
                </a:solidFill>
                <a:latin typeface="Arial"/>
                <a:cs typeface="Arial"/>
              </a:rPr>
              <a:t>ET</a:t>
            </a:r>
            <a:r>
              <a:rPr dirty="0" sz="800" spc="15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15" b="1">
                <a:solidFill>
                  <a:srgbClr val="DE5212"/>
                </a:solidFill>
                <a:latin typeface="Arial"/>
                <a:cs typeface="Arial"/>
              </a:rPr>
              <a:t>ADOLESCENTS</a:t>
            </a:r>
            <a:endParaRPr sz="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57196" y="1182000"/>
            <a:ext cx="2275840" cy="282575"/>
          </a:xfrm>
          <a:prstGeom prst="rect">
            <a:avLst/>
          </a:prstGeom>
          <a:solidFill>
            <a:srgbClr val="E05206"/>
          </a:solidFill>
        </p:spPr>
        <p:txBody>
          <a:bodyPr wrap="square" lIns="0" tIns="47625" rIns="0" bIns="0" rtlCol="0" vert="horz">
            <a:spAutoFit/>
          </a:bodyPr>
          <a:lstStyle/>
          <a:p>
            <a:pPr marL="71755">
              <a:lnSpc>
                <a:spcPct val="100000"/>
              </a:lnSpc>
              <a:spcBef>
                <a:spcPts val="375"/>
              </a:spcBef>
            </a:pPr>
            <a:r>
              <a:rPr dirty="0" sz="1200" spc="80" b="1">
                <a:solidFill>
                  <a:srgbClr val="FFFFFF"/>
                </a:solidFill>
                <a:latin typeface="Trebuchet MS"/>
                <a:cs typeface="Trebuchet MS"/>
              </a:rPr>
              <a:t>POUR</a:t>
            </a:r>
            <a:r>
              <a:rPr dirty="0" sz="1200" spc="-50" b="1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200" spc="95" b="1">
                <a:solidFill>
                  <a:srgbClr val="FFFFFF"/>
                </a:solidFill>
                <a:latin typeface="Trebuchet MS"/>
                <a:cs typeface="Trebuchet MS"/>
              </a:rPr>
              <a:t>TÉMOIGNER</a:t>
            </a:r>
            <a:endParaRPr sz="1200">
              <a:latin typeface="Trebuchet MS"/>
              <a:cs typeface="Trebuchet MS"/>
            </a:endParaRPr>
          </a:p>
        </p:txBody>
      </p:sp>
      <p:pic>
        <p:nvPicPr>
          <p:cNvPr id="38" name="object 38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941031" y="1461431"/>
            <a:ext cx="1415186" cy="1424567"/>
          </a:xfrm>
          <a:prstGeom prst="rect">
            <a:avLst/>
          </a:prstGeom>
        </p:spPr>
      </p:pic>
      <p:sp>
        <p:nvSpPr>
          <p:cNvPr id="39" name="object 39"/>
          <p:cNvSpPr txBox="1"/>
          <p:nvPr/>
        </p:nvSpPr>
        <p:spPr>
          <a:xfrm>
            <a:off x="2545943" y="1684980"/>
            <a:ext cx="4436110" cy="100076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dirty="0" sz="900" spc="-25" b="1">
                <a:solidFill>
                  <a:srgbClr val="3C3C3B"/>
                </a:solidFill>
                <a:latin typeface="Trebuchet MS"/>
                <a:cs typeface="Trebuchet MS"/>
              </a:rPr>
              <a:t>Tout</a:t>
            </a:r>
            <a:r>
              <a:rPr dirty="0" sz="900" b="1">
                <a:solidFill>
                  <a:srgbClr val="3C3C3B"/>
                </a:solidFill>
                <a:latin typeface="Trebuchet MS"/>
                <a:cs typeface="Trebuchet MS"/>
              </a:rPr>
              <a:t> adulte</a:t>
            </a:r>
            <a:r>
              <a:rPr dirty="0" sz="900" spc="5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b="1">
                <a:solidFill>
                  <a:srgbClr val="3C3C3B"/>
                </a:solidFill>
                <a:latin typeface="Trebuchet MS"/>
                <a:cs typeface="Trebuchet MS"/>
              </a:rPr>
              <a:t>souhaitant </a:t>
            </a:r>
            <a:r>
              <a:rPr dirty="0" sz="900" spc="-5" b="1">
                <a:solidFill>
                  <a:srgbClr val="3C3C3B"/>
                </a:solidFill>
                <a:latin typeface="Trebuchet MS"/>
                <a:cs typeface="Trebuchet MS"/>
              </a:rPr>
              <a:t>témoigner,</a:t>
            </a:r>
            <a:r>
              <a:rPr dirty="0" sz="900" spc="5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0" b="1">
                <a:solidFill>
                  <a:srgbClr val="3C3C3B"/>
                </a:solidFill>
                <a:latin typeface="Trebuchet MS"/>
                <a:cs typeface="Trebuchet MS"/>
              </a:rPr>
              <a:t>pour</a:t>
            </a:r>
            <a:r>
              <a:rPr dirty="0" sz="90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 b="1">
                <a:solidFill>
                  <a:srgbClr val="3C3C3B"/>
                </a:solidFill>
                <a:latin typeface="Trebuchet MS"/>
                <a:cs typeface="Trebuchet MS"/>
              </a:rPr>
              <a:t>lui-même</a:t>
            </a:r>
            <a:r>
              <a:rPr dirty="0" sz="900" spc="5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0" b="1">
                <a:solidFill>
                  <a:srgbClr val="3C3C3B"/>
                </a:solidFill>
                <a:latin typeface="Trebuchet MS"/>
                <a:cs typeface="Trebuchet MS"/>
              </a:rPr>
              <a:t>ou</a:t>
            </a:r>
            <a:r>
              <a:rPr dirty="0" sz="90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 b="1">
                <a:solidFill>
                  <a:srgbClr val="3C3C3B"/>
                </a:solidFill>
                <a:latin typeface="Trebuchet MS"/>
                <a:cs typeface="Trebuchet MS"/>
              </a:rPr>
              <a:t>un</a:t>
            </a:r>
            <a:r>
              <a:rPr dirty="0" sz="900" spc="5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 b="1">
                <a:solidFill>
                  <a:srgbClr val="3C3C3B"/>
                </a:solidFill>
                <a:latin typeface="Trebuchet MS"/>
                <a:cs typeface="Trebuchet MS"/>
              </a:rPr>
              <a:t>proche,</a:t>
            </a:r>
            <a:r>
              <a:rPr dirty="0" sz="90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 b="1">
                <a:solidFill>
                  <a:srgbClr val="3C3C3B"/>
                </a:solidFill>
                <a:latin typeface="Trebuchet MS"/>
                <a:cs typeface="Trebuchet MS"/>
              </a:rPr>
              <a:t>peut </a:t>
            </a:r>
            <a:r>
              <a:rPr dirty="0" sz="900" spc="-5" b="1">
                <a:solidFill>
                  <a:srgbClr val="3C3C3B"/>
                </a:solidFill>
                <a:latin typeface="Trebuchet MS"/>
                <a:cs typeface="Trebuchet MS"/>
              </a:rPr>
              <a:t>contacter</a:t>
            </a:r>
            <a:r>
              <a:rPr dirty="0" sz="90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 b="1">
                <a:solidFill>
                  <a:srgbClr val="3C3C3B"/>
                </a:solidFill>
                <a:latin typeface="Trebuchet MS"/>
                <a:cs typeface="Trebuchet MS"/>
              </a:rPr>
              <a:t>la </a:t>
            </a:r>
            <a:r>
              <a:rPr dirty="0" sz="900" spc="-1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 b="1">
                <a:solidFill>
                  <a:srgbClr val="3C3C3B"/>
                </a:solidFill>
                <a:latin typeface="Trebuchet MS"/>
                <a:cs typeface="Trebuchet MS"/>
              </a:rPr>
              <a:t>CIIVISE.</a:t>
            </a:r>
            <a:endParaRPr sz="9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Les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témoignes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reçoivent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une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réponse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personnalisée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l’équipe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support.</a:t>
            </a:r>
            <a:endParaRPr sz="9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900" spc="-35">
                <a:solidFill>
                  <a:srgbClr val="3C3C3B"/>
                </a:solidFill>
                <a:latin typeface="Trebuchet MS"/>
                <a:cs typeface="Trebuchet MS"/>
              </a:rPr>
              <a:t>-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5">
                <a:solidFill>
                  <a:srgbClr val="3C3C3B"/>
                </a:solidFill>
                <a:latin typeface="Trebuchet MS"/>
                <a:cs typeface="Trebuchet MS"/>
              </a:rPr>
              <a:t>Au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0805802804</a:t>
            </a:r>
            <a:endParaRPr sz="900">
              <a:latin typeface="Trebuchet MS"/>
              <a:cs typeface="Trebuchet MS"/>
            </a:endParaRPr>
          </a:p>
          <a:p>
            <a:pPr marL="83185" indent="-71120">
              <a:lnSpc>
                <a:spcPct val="100000"/>
              </a:lnSpc>
              <a:spcBef>
                <a:spcPts val="20"/>
              </a:spcBef>
              <a:buChar char="-"/>
              <a:tabLst>
                <a:tab pos="83820" algn="l"/>
              </a:tabLst>
            </a:pP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Par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mail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à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  <a:hlinkClick r:id="rId16"/>
              </a:rPr>
              <a:t>témoignages@ciivise.fr</a:t>
            </a:r>
            <a:endParaRPr sz="900">
              <a:latin typeface="Trebuchet MS"/>
              <a:cs typeface="Trebuchet MS"/>
            </a:endParaRPr>
          </a:p>
          <a:p>
            <a:pPr marL="83185" indent="-71120">
              <a:lnSpc>
                <a:spcPct val="100000"/>
              </a:lnSpc>
              <a:spcBef>
                <a:spcPts val="20"/>
              </a:spcBef>
              <a:buChar char="-"/>
              <a:tabLst>
                <a:tab pos="83820" algn="l"/>
              </a:tabLst>
            </a:pP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Par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courrier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à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CIIVISE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14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avenue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Dusquesne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75007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Paris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748940" y="4385774"/>
            <a:ext cx="2054225" cy="100076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just" marL="12700" marR="5080">
              <a:lnSpc>
                <a:spcPct val="101800"/>
              </a:lnSpc>
              <a:spcBef>
                <a:spcPts val="80"/>
              </a:spcBef>
            </a:pP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119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Allô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Enfance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en 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danger </a:t>
            </a:r>
            <a:r>
              <a:rPr dirty="0" sz="900" spc="-85">
                <a:solidFill>
                  <a:srgbClr val="3C3C3B"/>
                </a:solidFill>
                <a:latin typeface="Trebuchet MS"/>
                <a:cs typeface="Trebuchet MS"/>
              </a:rPr>
              <a:t>:</a:t>
            </a:r>
            <a:r>
              <a:rPr dirty="0" sz="900" spc="-8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numéro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d’appel</a:t>
            </a:r>
            <a:r>
              <a:rPr dirty="0" sz="900" spc="-3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gratuit,</a:t>
            </a:r>
            <a:r>
              <a:rPr dirty="0" sz="900" spc="-3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ouvert</a:t>
            </a:r>
            <a:r>
              <a:rPr dirty="0" sz="900" spc="-3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24/24</a:t>
            </a:r>
            <a:r>
              <a:rPr dirty="0" sz="900" spc="-3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dédié</a:t>
            </a:r>
            <a:r>
              <a:rPr dirty="0" sz="900" spc="-3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à</a:t>
            </a:r>
            <a:r>
              <a:rPr dirty="0" sz="900" spc="-3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la </a:t>
            </a:r>
            <a:r>
              <a:rPr dirty="0" sz="900" spc="-26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prévention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à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la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protection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des 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enfants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en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danger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ou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en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risque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 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40">
                <a:solidFill>
                  <a:srgbClr val="3C3C3B"/>
                </a:solidFill>
                <a:latin typeface="Trebuchet MS"/>
                <a:cs typeface="Trebuchet MS"/>
              </a:rPr>
              <a:t>l’être.</a:t>
            </a:r>
            <a:r>
              <a:rPr dirty="0" sz="900" spc="-3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En</a:t>
            </a:r>
            <a:r>
              <a:rPr dirty="0" sz="900" spc="3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cas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d’appel,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le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numéro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n’apparaît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pas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sur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la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facture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 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téléphone.</a:t>
            </a:r>
            <a:endParaRPr sz="900">
              <a:latin typeface="Trebuchet MS"/>
              <a:cs typeface="Trebuchet MS"/>
            </a:endParaRPr>
          </a:p>
        </p:txBody>
      </p:sp>
      <p:pic>
        <p:nvPicPr>
          <p:cNvPr id="41" name="object 41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2761602" y="3327743"/>
            <a:ext cx="2036787" cy="985532"/>
          </a:xfrm>
          <a:prstGeom prst="rect">
            <a:avLst/>
          </a:prstGeom>
        </p:spPr>
      </p:pic>
      <p:sp>
        <p:nvSpPr>
          <p:cNvPr id="42" name="object 42"/>
          <p:cNvSpPr txBox="1"/>
          <p:nvPr/>
        </p:nvSpPr>
        <p:spPr>
          <a:xfrm>
            <a:off x="1408115" y="4385951"/>
            <a:ext cx="463550" cy="8610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1145" algn="l"/>
              </a:tabLst>
            </a:pP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39	19</a:t>
            </a:r>
            <a:endParaRPr sz="900">
              <a:latin typeface="Trebuchet MS"/>
              <a:cs typeface="Trebuchet MS"/>
            </a:endParaRPr>
          </a:p>
          <a:p>
            <a:pPr marL="12700" marR="5080">
              <a:lnSpc>
                <a:spcPct val="101800"/>
              </a:lnSpc>
            </a:pP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Femmes 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numéro </a:t>
            </a:r>
            <a:r>
              <a:rPr dirty="0" sz="900" spc="-26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national </a:t>
            </a:r>
            <a:r>
              <a:rPr dirty="0" sz="900" spc="-26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aux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victimes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925996" y="4385951"/>
            <a:ext cx="518159" cy="86106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r" marL="44450" marR="5080" indent="-32384">
              <a:lnSpc>
                <a:spcPct val="101800"/>
              </a:lnSpc>
              <a:spcBef>
                <a:spcPts val="80"/>
              </a:spcBef>
              <a:tabLst>
                <a:tab pos="414020" algn="l"/>
              </a:tabLst>
            </a:pP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Violences 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Info	</a:t>
            </a:r>
            <a:r>
              <a:rPr dirty="0" sz="900" spc="-85">
                <a:solidFill>
                  <a:srgbClr val="3C3C3B"/>
                </a:solidFill>
                <a:latin typeface="Trebuchet MS"/>
                <a:cs typeface="Trebuchet MS"/>
              </a:rPr>
              <a:t>: </a:t>
            </a:r>
            <a:r>
              <a:rPr dirty="0" sz="900" spc="-8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d’écoute 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destiné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femmes</a:t>
            </a:r>
            <a:endParaRPr sz="900">
              <a:latin typeface="Trebuchet MS"/>
              <a:cs typeface="Trebuchet MS"/>
            </a:endParaRPr>
          </a:p>
          <a:p>
            <a:pPr algn="r" marR="5080">
              <a:lnSpc>
                <a:spcPct val="100000"/>
              </a:lnSpc>
              <a:spcBef>
                <a:spcPts val="20"/>
              </a:spcBef>
            </a:pP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408115" y="5223998"/>
            <a:ext cx="10356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violences,</a:t>
            </a:r>
            <a:r>
              <a:rPr dirty="0" sz="900" spc="65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à</a:t>
            </a:r>
            <a:r>
              <a:rPr dirty="0" sz="900" spc="65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leur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408115" y="5363673"/>
            <a:ext cx="1056640" cy="58166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just" marL="12700" marR="5080">
              <a:lnSpc>
                <a:spcPct val="101800"/>
              </a:lnSpc>
              <a:spcBef>
                <a:spcPts val="80"/>
              </a:spcBef>
            </a:pP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entourage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</a:t>
            </a:r>
            <a:r>
              <a:rPr dirty="0" sz="900" spc="229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aux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70">
                <a:solidFill>
                  <a:srgbClr val="3C3C3B"/>
                </a:solidFill>
                <a:latin typeface="Trebuchet MS"/>
                <a:cs typeface="Trebuchet MS"/>
              </a:rPr>
              <a:t>p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r</a:t>
            </a:r>
            <a:r>
              <a:rPr dirty="0" sz="900" spc="-12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65">
                <a:solidFill>
                  <a:srgbClr val="3C3C3B"/>
                </a:solidFill>
                <a:latin typeface="Trebuchet MS"/>
                <a:cs typeface="Trebuchet MS"/>
              </a:rPr>
              <a:t>ofessionnel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s </a:t>
            </a:r>
            <a:r>
              <a:rPr dirty="0" sz="900" spc="-10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concernés.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Appel </a:t>
            </a:r>
            <a:r>
              <a:rPr dirty="0" sz="900" spc="3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anonyme</a:t>
            </a:r>
            <a:r>
              <a:rPr dirty="0" sz="900" spc="-6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</a:t>
            </a:r>
            <a:r>
              <a:rPr dirty="0" sz="900" spc="-6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gratuit.</a:t>
            </a:r>
            <a:endParaRPr sz="9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8682" y="480005"/>
            <a:ext cx="2828925" cy="280670"/>
          </a:xfrm>
          <a:prstGeom prst="rect">
            <a:avLst/>
          </a:prstGeom>
          <a:solidFill>
            <a:srgbClr val="E05206"/>
          </a:solidFill>
        </p:spPr>
        <p:txBody>
          <a:bodyPr wrap="square" lIns="0" tIns="47625" rIns="0" bIns="0" rtlCol="0" vert="horz">
            <a:spAutoFit/>
          </a:bodyPr>
          <a:lstStyle/>
          <a:p>
            <a:pPr marL="71755">
              <a:lnSpc>
                <a:spcPct val="100000"/>
              </a:lnSpc>
              <a:spcBef>
                <a:spcPts val="375"/>
              </a:spcBef>
            </a:pPr>
            <a:r>
              <a:rPr dirty="0" sz="1200" spc="40" b="1">
                <a:solidFill>
                  <a:srgbClr val="FFFFFF"/>
                </a:solidFill>
                <a:latin typeface="Trebuchet MS"/>
                <a:cs typeface="Trebuchet MS"/>
              </a:rPr>
              <a:t>LES</a:t>
            </a:r>
            <a:r>
              <a:rPr dirty="0" sz="1200" spc="-35" b="1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200" spc="75" b="1">
                <a:solidFill>
                  <a:srgbClr val="FFFFFF"/>
                </a:solidFill>
                <a:latin typeface="Trebuchet MS"/>
                <a:cs typeface="Trebuchet MS"/>
              </a:rPr>
              <a:t>ASSOCIATIONS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10525" y="7212000"/>
            <a:ext cx="4230370" cy="300990"/>
          </a:xfrm>
          <a:prstGeom prst="rect">
            <a:avLst/>
          </a:prstGeom>
          <a:solidFill>
            <a:srgbClr val="E05206"/>
          </a:solidFill>
        </p:spPr>
        <p:txBody>
          <a:bodyPr wrap="square" lIns="0" tIns="47625" rIns="0" bIns="0" rtlCol="0" vert="horz">
            <a:spAutoFit/>
          </a:bodyPr>
          <a:lstStyle/>
          <a:p>
            <a:pPr marL="71755">
              <a:lnSpc>
                <a:spcPct val="100000"/>
              </a:lnSpc>
              <a:spcBef>
                <a:spcPts val="375"/>
              </a:spcBef>
            </a:pPr>
            <a:r>
              <a:rPr dirty="0" sz="1200" spc="60" b="1">
                <a:solidFill>
                  <a:srgbClr val="FFFFFF"/>
                </a:solidFill>
                <a:latin typeface="Trebuchet MS"/>
                <a:cs typeface="Trebuchet MS"/>
              </a:rPr>
              <a:t>CONTACT</a:t>
            </a:r>
            <a:r>
              <a:rPr dirty="0" sz="1200" spc="-50" b="1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200" spc="85" b="1">
                <a:solidFill>
                  <a:srgbClr val="FFFFFF"/>
                </a:solidFill>
                <a:latin typeface="Trebuchet MS"/>
                <a:cs typeface="Trebuchet MS"/>
              </a:rPr>
              <a:t>SNCF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5986" y="865314"/>
            <a:ext cx="6742430" cy="31750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 marR="5080">
              <a:lnSpc>
                <a:spcPts val="1100"/>
              </a:lnSpc>
              <a:spcBef>
                <a:spcPts val="220"/>
              </a:spcBef>
            </a:pPr>
            <a:r>
              <a:rPr dirty="0" sz="1000" spc="5" b="1">
                <a:solidFill>
                  <a:srgbClr val="3C3C3B"/>
                </a:solidFill>
                <a:latin typeface="Trebuchet MS"/>
                <a:cs typeface="Trebuchet MS"/>
              </a:rPr>
              <a:t>Les </a:t>
            </a:r>
            <a:r>
              <a:rPr dirty="0" sz="1000" spc="10" b="1">
                <a:solidFill>
                  <a:srgbClr val="3C3C3B"/>
                </a:solidFill>
                <a:latin typeface="Trebuchet MS"/>
                <a:cs typeface="Trebuchet MS"/>
              </a:rPr>
              <a:t>associations </a:t>
            </a:r>
            <a:r>
              <a:rPr dirty="0" sz="1000" spc="35" b="1">
                <a:solidFill>
                  <a:srgbClr val="3C3C3B"/>
                </a:solidFill>
                <a:latin typeface="Trebuchet MS"/>
                <a:cs typeface="Trebuchet MS"/>
              </a:rPr>
              <a:t>engagées</a:t>
            </a:r>
            <a:r>
              <a:rPr dirty="0" sz="1000" spc="1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1000" spc="20" b="1">
                <a:solidFill>
                  <a:srgbClr val="3C3C3B"/>
                </a:solidFill>
                <a:latin typeface="Trebuchet MS"/>
                <a:cs typeface="Trebuchet MS"/>
              </a:rPr>
              <a:t>dans</a:t>
            </a:r>
            <a:r>
              <a:rPr dirty="0" sz="1000" spc="1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1000" spc="-15" b="1">
                <a:solidFill>
                  <a:srgbClr val="3C3C3B"/>
                </a:solidFill>
                <a:latin typeface="Trebuchet MS"/>
                <a:cs typeface="Trebuchet MS"/>
              </a:rPr>
              <a:t>la</a:t>
            </a:r>
            <a:r>
              <a:rPr dirty="0" sz="1000" spc="1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1000" spc="-5" b="1">
                <a:solidFill>
                  <a:srgbClr val="3C3C3B"/>
                </a:solidFill>
                <a:latin typeface="Trebuchet MS"/>
                <a:cs typeface="Trebuchet MS"/>
              </a:rPr>
              <a:t>lutte</a:t>
            </a:r>
            <a:r>
              <a:rPr dirty="0" sz="1000" spc="1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1000" spc="-5" b="1">
                <a:solidFill>
                  <a:srgbClr val="3C3C3B"/>
                </a:solidFill>
                <a:latin typeface="Trebuchet MS"/>
                <a:cs typeface="Trebuchet MS"/>
              </a:rPr>
              <a:t>contre</a:t>
            </a:r>
            <a:r>
              <a:rPr dirty="0" sz="1000" spc="1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1000" b="1">
                <a:solidFill>
                  <a:srgbClr val="3C3C3B"/>
                </a:solidFill>
                <a:latin typeface="Trebuchet MS"/>
                <a:cs typeface="Trebuchet MS"/>
              </a:rPr>
              <a:t>les</a:t>
            </a:r>
            <a:r>
              <a:rPr dirty="0" sz="1000" spc="1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1000" b="1">
                <a:solidFill>
                  <a:srgbClr val="3C3C3B"/>
                </a:solidFill>
                <a:latin typeface="Trebuchet MS"/>
                <a:cs typeface="Trebuchet MS"/>
              </a:rPr>
              <a:t>violences</a:t>
            </a:r>
            <a:r>
              <a:rPr dirty="0" sz="1000" spc="1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1000" b="1">
                <a:solidFill>
                  <a:srgbClr val="3C3C3B"/>
                </a:solidFill>
                <a:latin typeface="Trebuchet MS"/>
                <a:cs typeface="Trebuchet MS"/>
              </a:rPr>
              <a:t>sexuelles</a:t>
            </a:r>
            <a:r>
              <a:rPr dirty="0" sz="1000" spc="1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1000" spc="5" b="1">
                <a:solidFill>
                  <a:srgbClr val="3C3C3B"/>
                </a:solidFill>
                <a:latin typeface="Trebuchet MS"/>
                <a:cs typeface="Trebuchet MS"/>
              </a:rPr>
              <a:t>et</a:t>
            </a:r>
            <a:r>
              <a:rPr dirty="0" sz="1000" spc="1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1000" spc="-15" b="1">
                <a:solidFill>
                  <a:srgbClr val="3C3C3B"/>
                </a:solidFill>
                <a:latin typeface="Trebuchet MS"/>
                <a:cs typeface="Trebuchet MS"/>
              </a:rPr>
              <a:t>l’inceste</a:t>
            </a:r>
            <a:r>
              <a:rPr dirty="0" sz="1000" spc="1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1000" spc="-75" b="1">
                <a:solidFill>
                  <a:srgbClr val="3C3C3B"/>
                </a:solidFill>
                <a:latin typeface="Trebuchet MS"/>
                <a:cs typeface="Trebuchet MS"/>
              </a:rPr>
              <a:t>:</a:t>
            </a:r>
            <a:r>
              <a:rPr dirty="0" sz="1000" spc="1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1000" spc="60" b="1">
                <a:solidFill>
                  <a:srgbClr val="3C3C3B"/>
                </a:solidFill>
                <a:latin typeface="Trebuchet MS"/>
                <a:cs typeface="Trebuchet MS"/>
              </a:rPr>
              <a:t>De</a:t>
            </a:r>
            <a:r>
              <a:rPr dirty="0" sz="1000" spc="10" b="1">
                <a:solidFill>
                  <a:srgbClr val="3C3C3B"/>
                </a:solidFill>
                <a:latin typeface="Trebuchet MS"/>
                <a:cs typeface="Trebuchet MS"/>
              </a:rPr>
              <a:t> nombreuses</a:t>
            </a:r>
            <a:r>
              <a:rPr dirty="0" sz="1000" spc="5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1000" spc="10" b="1">
                <a:solidFill>
                  <a:srgbClr val="3C3C3B"/>
                </a:solidFill>
                <a:latin typeface="Trebuchet MS"/>
                <a:cs typeface="Trebuchet MS"/>
              </a:rPr>
              <a:t>associations </a:t>
            </a:r>
            <a:r>
              <a:rPr dirty="0" sz="1000" spc="-285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1000" spc="20" b="1">
                <a:solidFill>
                  <a:srgbClr val="3C3C3B"/>
                </a:solidFill>
                <a:latin typeface="Trebuchet MS"/>
                <a:cs typeface="Trebuchet MS"/>
              </a:rPr>
              <a:t>sont</a:t>
            </a:r>
            <a:r>
              <a:rPr dirty="0" sz="1000" spc="5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1000" b="1">
                <a:solidFill>
                  <a:srgbClr val="3C3C3B"/>
                </a:solidFill>
                <a:latin typeface="Trebuchet MS"/>
                <a:cs typeface="Trebuchet MS"/>
              </a:rPr>
              <a:t>à</a:t>
            </a:r>
            <a:r>
              <a:rPr dirty="0" sz="1000" spc="5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1000" spc="-15" b="1">
                <a:solidFill>
                  <a:srgbClr val="3C3C3B"/>
                </a:solidFill>
                <a:latin typeface="Trebuchet MS"/>
                <a:cs typeface="Trebuchet MS"/>
              </a:rPr>
              <a:t>la</a:t>
            </a:r>
            <a:r>
              <a:rPr dirty="0" sz="1000" spc="5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1000" spc="10" b="1">
                <a:solidFill>
                  <a:srgbClr val="3C3C3B"/>
                </a:solidFill>
                <a:latin typeface="Trebuchet MS"/>
                <a:cs typeface="Trebuchet MS"/>
              </a:rPr>
              <a:t>fois</a:t>
            </a:r>
            <a:r>
              <a:rPr dirty="0" sz="1000" spc="5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1000" spc="35" b="1">
                <a:solidFill>
                  <a:srgbClr val="3C3C3B"/>
                </a:solidFill>
                <a:latin typeface="Trebuchet MS"/>
                <a:cs typeface="Trebuchet MS"/>
              </a:rPr>
              <a:t>engagées</a:t>
            </a:r>
            <a:r>
              <a:rPr dirty="0" sz="1000" spc="5" b="1">
                <a:solidFill>
                  <a:srgbClr val="3C3C3B"/>
                </a:solidFill>
                <a:latin typeface="Trebuchet MS"/>
                <a:cs typeface="Trebuchet MS"/>
              </a:rPr>
              <a:t> politiquement et </a:t>
            </a:r>
            <a:r>
              <a:rPr dirty="0" sz="1000" spc="20" b="1">
                <a:solidFill>
                  <a:srgbClr val="3C3C3B"/>
                </a:solidFill>
                <a:latin typeface="Trebuchet MS"/>
                <a:cs typeface="Trebuchet MS"/>
              </a:rPr>
              <a:t>proposent</a:t>
            </a:r>
            <a:r>
              <a:rPr dirty="0" sz="1000" spc="5" b="1">
                <a:solidFill>
                  <a:srgbClr val="3C3C3B"/>
                </a:solidFill>
                <a:latin typeface="Trebuchet MS"/>
                <a:cs typeface="Trebuchet MS"/>
              </a:rPr>
              <a:t> aussi </a:t>
            </a:r>
            <a:r>
              <a:rPr dirty="0" sz="1000" spc="-15" b="1">
                <a:solidFill>
                  <a:srgbClr val="3C3C3B"/>
                </a:solidFill>
                <a:latin typeface="Trebuchet MS"/>
                <a:cs typeface="Trebuchet MS"/>
              </a:rPr>
              <a:t>un</a:t>
            </a:r>
            <a:r>
              <a:rPr dirty="0" sz="1000" spc="5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1000" spc="15" b="1">
                <a:solidFill>
                  <a:srgbClr val="3C3C3B"/>
                </a:solidFill>
                <a:latin typeface="Trebuchet MS"/>
                <a:cs typeface="Trebuchet MS"/>
              </a:rPr>
              <a:t>accompagnement</a:t>
            </a:r>
            <a:r>
              <a:rPr dirty="0" sz="1000" spc="5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1000" spc="-5" b="1">
                <a:solidFill>
                  <a:srgbClr val="3C3C3B"/>
                </a:solidFill>
                <a:latin typeface="Trebuchet MS"/>
                <a:cs typeface="Trebuchet MS"/>
              </a:rPr>
              <a:t>individuel</a:t>
            </a:r>
            <a:r>
              <a:rPr dirty="0" sz="1000" spc="5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1000" spc="10" b="1">
                <a:solidFill>
                  <a:srgbClr val="3C3C3B"/>
                </a:solidFill>
                <a:latin typeface="Trebuchet MS"/>
                <a:cs typeface="Trebuchet MS"/>
              </a:rPr>
              <a:t>et/ou</a:t>
            </a:r>
            <a:r>
              <a:rPr dirty="0" sz="1000" spc="5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1000" spc="-20" b="1">
                <a:solidFill>
                  <a:srgbClr val="3C3C3B"/>
                </a:solidFill>
                <a:latin typeface="Trebuchet MS"/>
                <a:cs typeface="Trebuchet MS"/>
              </a:rPr>
              <a:t>collectif..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5986" y="1951413"/>
            <a:ext cx="2123440" cy="158496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just" marL="12700" marR="5080">
              <a:lnSpc>
                <a:spcPct val="101800"/>
              </a:lnSpc>
              <a:spcBef>
                <a:spcPts val="80"/>
              </a:spcBef>
            </a:pPr>
            <a:r>
              <a:rPr dirty="0" sz="900" spc="-5" b="1">
                <a:solidFill>
                  <a:srgbClr val="3C3C3B"/>
                </a:solidFill>
                <a:latin typeface="Trebuchet MS"/>
                <a:cs typeface="Trebuchet MS"/>
              </a:rPr>
              <a:t>Face </a:t>
            </a:r>
            <a:r>
              <a:rPr dirty="0" sz="900" b="1">
                <a:solidFill>
                  <a:srgbClr val="3C3C3B"/>
                </a:solidFill>
                <a:latin typeface="Trebuchet MS"/>
                <a:cs typeface="Trebuchet MS"/>
              </a:rPr>
              <a:t>à </a:t>
            </a:r>
            <a:r>
              <a:rPr dirty="0" sz="900" spc="-25" b="1">
                <a:solidFill>
                  <a:srgbClr val="3C3C3B"/>
                </a:solidFill>
                <a:latin typeface="Trebuchet MS"/>
                <a:cs typeface="Trebuchet MS"/>
              </a:rPr>
              <a:t>l’inceste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,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anciennement 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AIVI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est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une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association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qui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combat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le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tabou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 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l’inceste.Fondée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par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Isabelle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Aubry,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survivante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l’inceste,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l’association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est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ouverte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aux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victimes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l’inceste et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 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pédocriminalité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à leurs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proches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à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toute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personne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citoyenne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du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monde. </a:t>
            </a:r>
            <a:r>
              <a:rPr dirty="0" sz="900" spc="-26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Partout 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où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ce 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fléau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santé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publique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sévit,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nous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avons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une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raison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d’être et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d’agir.</a:t>
            </a:r>
            <a:endParaRPr sz="9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dirty="0" u="sng" sz="900" spc="-35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2"/>
              </a:rPr>
              <a:t>https://facealinceste.fr/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65991" y="1951413"/>
            <a:ext cx="2070735" cy="128016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just" marL="12700" marR="5080">
              <a:lnSpc>
                <a:spcPct val="101800"/>
              </a:lnSpc>
              <a:spcBef>
                <a:spcPts val="80"/>
              </a:spcBef>
            </a:pPr>
            <a:r>
              <a:rPr dirty="0" sz="900" spc="75" b="1">
                <a:solidFill>
                  <a:srgbClr val="3C3C3B"/>
                </a:solidFill>
                <a:latin typeface="Trebuchet MS"/>
                <a:cs typeface="Trebuchet MS"/>
              </a:rPr>
              <a:t>SOS</a:t>
            </a:r>
            <a:r>
              <a:rPr dirty="0" sz="900" spc="8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 b="1">
                <a:solidFill>
                  <a:srgbClr val="3C3C3B"/>
                </a:solidFill>
                <a:latin typeface="Trebuchet MS"/>
                <a:cs typeface="Trebuchet MS"/>
              </a:rPr>
              <a:t>inceste.</a:t>
            </a:r>
            <a:r>
              <a:rPr dirty="0" sz="900" spc="-1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L’association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“vise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à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accueillir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accompagner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les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victimes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adultes,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les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adolescents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à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partir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 15 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ans 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(en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présence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d’un 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tuteur)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leurs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proches. </a:t>
            </a:r>
            <a:r>
              <a:rPr dirty="0" sz="900" spc="100">
                <a:solidFill>
                  <a:srgbClr val="3C3C3B"/>
                </a:solidFill>
                <a:latin typeface="Trebuchet MS"/>
                <a:cs typeface="Trebuchet MS"/>
              </a:rPr>
              <a:t>À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faciliter la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parole,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l’accueillir </a:t>
            </a:r>
            <a:r>
              <a:rPr dirty="0" sz="900" spc="-26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l’entendre</a:t>
            </a:r>
            <a:r>
              <a:rPr dirty="0" sz="900" spc="24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avec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respect.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Accompagner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les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victimes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dans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la 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p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r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océdu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r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e</a:t>
            </a:r>
            <a:r>
              <a:rPr dirty="0" sz="900" spc="-1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judiciai</a:t>
            </a:r>
            <a:r>
              <a:rPr dirty="0" sz="900" spc="-40">
                <a:solidFill>
                  <a:srgbClr val="3C3C3B"/>
                </a:solidFill>
                <a:latin typeface="Trebuchet MS"/>
                <a:cs typeface="Trebuchet MS"/>
              </a:rPr>
              <a:t>r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e</a:t>
            </a:r>
            <a:r>
              <a:rPr dirty="0" sz="900" spc="-1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</a:t>
            </a:r>
            <a:r>
              <a:rPr dirty="0" sz="900" spc="-1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dans</a:t>
            </a:r>
            <a:r>
              <a:rPr dirty="0" sz="900" spc="-1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le</a:t>
            </a:r>
            <a:r>
              <a:rPr dirty="0" sz="900" spc="-1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p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r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ocessus 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 (re)construction”.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65991" y="3205971"/>
            <a:ext cx="2077720" cy="355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0300"/>
              </a:lnSpc>
              <a:spcBef>
                <a:spcPts val="100"/>
              </a:spcBef>
            </a:pPr>
            <a:r>
              <a:rPr dirty="0" u="sng" sz="900" spc="40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3"/>
              </a:rPr>
              <a:t>https://www.sos-inceste-violences- </a:t>
            </a:r>
            <a:r>
              <a:rPr dirty="0" sz="900" spc="-260">
                <a:solidFill>
                  <a:srgbClr val="E05206"/>
                </a:solidFill>
                <a:latin typeface="Trebuchet MS"/>
                <a:cs typeface="Trebuchet MS"/>
              </a:rPr>
              <a:t> </a:t>
            </a:r>
            <a:r>
              <a:rPr dirty="0" u="sng" sz="900" spc="-30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3"/>
              </a:rPr>
              <a:t>sexuelles.fr/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97820" y="1951413"/>
            <a:ext cx="2070735" cy="186436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just" marL="12700" marR="5080">
              <a:lnSpc>
                <a:spcPct val="101800"/>
              </a:lnSpc>
              <a:spcBef>
                <a:spcPts val="80"/>
              </a:spcBef>
            </a:pPr>
            <a:r>
              <a:rPr dirty="0" sz="900" spc="30" b="1">
                <a:solidFill>
                  <a:srgbClr val="3C3C3B"/>
                </a:solidFill>
                <a:latin typeface="Trebuchet MS"/>
                <a:cs typeface="Trebuchet MS"/>
              </a:rPr>
              <a:t>AREVI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.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Association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d’action/recherche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échange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entre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les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victimes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d’inceste. </a:t>
            </a:r>
            <a:r>
              <a:rPr dirty="0" sz="900" spc="-26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Association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d’entraide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victimes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qui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entend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favoriser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les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échanges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entres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victimes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“au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moyen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différents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supports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(groupes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parole,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ateliers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thématiques,</a:t>
            </a:r>
            <a:r>
              <a:rPr dirty="0" sz="900" spc="-6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forums</a:t>
            </a:r>
            <a:r>
              <a:rPr dirty="0" sz="900" spc="-6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internet,</a:t>
            </a:r>
            <a:r>
              <a:rPr dirty="0" sz="900" spc="-6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0">
                <a:solidFill>
                  <a:srgbClr val="3C3C3B"/>
                </a:solidFill>
                <a:latin typeface="Trebuchet MS"/>
                <a:cs typeface="Trebuchet MS"/>
              </a:rPr>
              <a:t>etc.).</a:t>
            </a:r>
            <a:r>
              <a:rPr dirty="0" sz="900" spc="-6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0">
                <a:solidFill>
                  <a:srgbClr val="3C3C3B"/>
                </a:solidFill>
                <a:latin typeface="Trebuchet MS"/>
                <a:cs typeface="Trebuchet MS"/>
              </a:rPr>
              <a:t>Nos 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familles,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plus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largement,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la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société,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nous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ont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imposé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le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silence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sur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nos 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histoires d’inceste </a:t>
            </a:r>
            <a:r>
              <a:rPr dirty="0" sz="900" spc="-85">
                <a:solidFill>
                  <a:srgbClr val="3C3C3B"/>
                </a:solidFill>
                <a:latin typeface="Trebuchet MS"/>
                <a:cs typeface="Trebuchet MS"/>
              </a:rPr>
              <a:t>;</a:t>
            </a:r>
            <a:r>
              <a:rPr dirty="0" sz="900" spc="-8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pour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aller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mieux,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nous devons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sortir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cette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situation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d’isolement</a:t>
            </a:r>
            <a:r>
              <a:rPr dirty="0" sz="900" spc="-5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</a:t>
            </a:r>
            <a:r>
              <a:rPr dirty="0" sz="900" spc="-5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0">
                <a:solidFill>
                  <a:srgbClr val="3C3C3B"/>
                </a:solidFill>
                <a:latin typeface="Trebuchet MS"/>
                <a:cs typeface="Trebuchet MS"/>
              </a:rPr>
              <a:t>r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omp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r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e</a:t>
            </a:r>
            <a:r>
              <a:rPr dirty="0" sz="900" spc="-5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ce</a:t>
            </a:r>
            <a:r>
              <a:rPr dirty="0" sz="900" spc="-5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silence</a:t>
            </a:r>
            <a:r>
              <a:rPr dirty="0" sz="900" spc="-5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nocif”.</a:t>
            </a:r>
            <a:endParaRPr sz="9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dirty="0" u="sng" sz="900" spc="-25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4"/>
              </a:rPr>
              <a:t>https://incestearevi.org/about/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2378" y="5047413"/>
            <a:ext cx="2070735" cy="72136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just" marL="12700" marR="5080">
              <a:lnSpc>
                <a:spcPct val="101800"/>
              </a:lnSpc>
              <a:spcBef>
                <a:spcPts val="80"/>
              </a:spcBef>
            </a:pPr>
            <a:r>
              <a:rPr dirty="0" sz="900" spc="-10" b="1">
                <a:solidFill>
                  <a:srgbClr val="3C3C3B"/>
                </a:solidFill>
                <a:latin typeface="Trebuchet MS"/>
                <a:cs typeface="Trebuchet MS"/>
              </a:rPr>
              <a:t>La</a:t>
            </a:r>
            <a:r>
              <a:rPr dirty="0" sz="900" spc="-5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30" b="1">
                <a:solidFill>
                  <a:srgbClr val="3C3C3B"/>
                </a:solidFill>
                <a:latin typeface="Trebuchet MS"/>
                <a:cs typeface="Trebuchet MS"/>
              </a:rPr>
              <a:t>Maison</a:t>
            </a:r>
            <a:r>
              <a:rPr dirty="0" sz="900" spc="35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0" b="1">
                <a:solidFill>
                  <a:srgbClr val="3C3C3B"/>
                </a:solidFill>
                <a:latin typeface="Trebuchet MS"/>
                <a:cs typeface="Trebuchet MS"/>
              </a:rPr>
              <a:t>des</a:t>
            </a:r>
            <a:r>
              <a:rPr dirty="0" sz="900" spc="25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 b="1">
                <a:solidFill>
                  <a:srgbClr val="3C3C3B"/>
                </a:solidFill>
                <a:latin typeface="Trebuchet MS"/>
                <a:cs typeface="Trebuchet MS"/>
              </a:rPr>
              <a:t>Femmes</a:t>
            </a:r>
            <a:r>
              <a:rPr dirty="0" sz="900" spc="285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accueille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toutes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les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femmes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vulnérables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ou </a:t>
            </a:r>
            <a:r>
              <a:rPr dirty="0" sz="900" spc="3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victimes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violence,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à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Saint-Denis.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Depuis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2019,</a:t>
            </a:r>
            <a:r>
              <a:rPr dirty="0" sz="900" spc="28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elle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comprend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une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nouvelle</a:t>
            </a:r>
            <a:r>
              <a:rPr dirty="0" sz="900" spc="-6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unité</a:t>
            </a:r>
            <a:r>
              <a:rPr dirty="0" sz="900" spc="-5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pour</a:t>
            </a:r>
            <a:r>
              <a:rPr dirty="0" sz="900" spc="-5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les</a:t>
            </a:r>
            <a:r>
              <a:rPr dirty="0" sz="900" spc="-5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femmes</a:t>
            </a:r>
            <a:r>
              <a:rPr dirty="0" sz="900" spc="-5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victimes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2378" y="5745786"/>
            <a:ext cx="13779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75640" algn="l"/>
                <a:tab pos="1103630" algn="l"/>
              </a:tabLst>
            </a:pP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d’inceste.	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cette	unité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2378" y="5885460"/>
            <a:ext cx="1122045" cy="3022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16305" algn="l"/>
              </a:tabLst>
            </a:pP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notamment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	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une</a:t>
            </a:r>
            <a:endParaRPr sz="9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  <a:tabLst>
                <a:tab pos="905510" algn="l"/>
              </a:tabLst>
            </a:pP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spécialisée,	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une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48494" y="5745786"/>
            <a:ext cx="684530" cy="441959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just" marL="12700" marR="5080" indent="128270">
              <a:lnSpc>
                <a:spcPct val="101800"/>
              </a:lnSpc>
              <a:spcBef>
                <a:spcPts val="80"/>
              </a:spcBef>
            </a:pP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comp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r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end 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sage-femme </a:t>
            </a:r>
            <a:r>
              <a:rPr dirty="0" sz="900" spc="-26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psychologue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2378" y="6164810"/>
            <a:ext cx="1799589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spécialisée,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une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assistante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sociale.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2378" y="6329859"/>
            <a:ext cx="18929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900" spc="-25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5"/>
              </a:rPr>
              <a:t>https://www.lamaisondesfemmes.fr/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5986" y="8022425"/>
            <a:ext cx="2097405" cy="144526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just" marL="12700" marR="5080">
              <a:lnSpc>
                <a:spcPct val="101800"/>
              </a:lnSpc>
              <a:spcBef>
                <a:spcPts val="80"/>
              </a:spcBef>
            </a:pPr>
            <a:r>
              <a:rPr dirty="0" sz="900" spc="-10" b="1">
                <a:solidFill>
                  <a:srgbClr val="3C3C3B"/>
                </a:solidFill>
                <a:latin typeface="Trebuchet MS"/>
                <a:cs typeface="Trebuchet MS"/>
              </a:rPr>
              <a:t>Le </a:t>
            </a:r>
            <a:r>
              <a:rPr dirty="0" sz="900" spc="45" b="1">
                <a:solidFill>
                  <a:srgbClr val="3C3C3B"/>
                </a:solidFill>
                <a:latin typeface="Trebuchet MS"/>
                <a:cs typeface="Trebuchet MS"/>
              </a:rPr>
              <a:t>Monde </a:t>
            </a:r>
            <a:r>
              <a:rPr dirty="0" sz="900" b="1">
                <a:solidFill>
                  <a:srgbClr val="3C3C3B"/>
                </a:solidFill>
                <a:latin typeface="Trebuchet MS"/>
                <a:cs typeface="Trebuchet MS"/>
              </a:rPr>
              <a:t>à </a:t>
            </a:r>
            <a:r>
              <a:rPr dirty="0" sz="900" spc="-15" b="1">
                <a:solidFill>
                  <a:srgbClr val="3C3C3B"/>
                </a:solidFill>
                <a:latin typeface="Trebuchet MS"/>
                <a:cs typeface="Trebuchet MS"/>
              </a:rPr>
              <a:t>Travers un </a:t>
            </a:r>
            <a:r>
              <a:rPr dirty="0" sz="900" spc="25" b="1">
                <a:solidFill>
                  <a:srgbClr val="3C3C3B"/>
                </a:solidFill>
                <a:latin typeface="Trebuchet MS"/>
                <a:cs typeface="Trebuchet MS"/>
              </a:rPr>
              <a:t>Regard </a:t>
            </a:r>
            <a:r>
              <a:rPr dirty="0" sz="900" spc="15" b="1">
                <a:solidFill>
                  <a:srgbClr val="3C3C3B"/>
                </a:solidFill>
                <a:latin typeface="Trebuchet MS"/>
                <a:cs typeface="Trebuchet MS"/>
              </a:rPr>
              <a:t>(MTR) </a:t>
            </a:r>
            <a:r>
              <a:rPr dirty="0" sz="900" spc="2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est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une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Association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lutte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contre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l’inceste et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la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pédocriminalité 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Ses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buts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sont 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d’informer,</a:t>
            </a:r>
            <a:r>
              <a:rPr dirty="0" sz="900" spc="2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sur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les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conséquences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l’inceste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la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pédocriminalité,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d’accompagner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les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victimes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leurs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proches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en</a:t>
            </a:r>
            <a:r>
              <a:rPr dirty="0" sz="900" spc="28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mettant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en</a:t>
            </a:r>
            <a:r>
              <a:rPr dirty="0" sz="900" spc="28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place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des </a:t>
            </a:r>
            <a:r>
              <a:rPr dirty="0" sz="900" spc="-26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groupes de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parole,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un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forum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des 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ateliers et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représenter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les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victimes</a:t>
            </a:r>
            <a:endParaRPr sz="9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dirty="0" u="sng" sz="900" spc="-15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6"/>
              </a:rPr>
              <a:t>https://lemondeatraversunregard.org/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39599" y="5047413"/>
            <a:ext cx="2123440" cy="116586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just" marL="12700" marR="5080">
              <a:lnSpc>
                <a:spcPct val="101800"/>
              </a:lnSpc>
              <a:spcBef>
                <a:spcPts val="80"/>
              </a:spcBef>
            </a:pP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Reconnue</a:t>
            </a:r>
            <a:r>
              <a:rPr dirty="0" sz="900" spc="-10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d’utilité</a:t>
            </a:r>
            <a:r>
              <a:rPr dirty="0" sz="900" spc="-10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publique,</a:t>
            </a:r>
            <a:r>
              <a:rPr dirty="0" sz="900" spc="-10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l’association  </a:t>
            </a:r>
            <a:r>
              <a:rPr dirty="0" sz="900" spc="20" b="1">
                <a:solidFill>
                  <a:srgbClr val="3C3C3B"/>
                </a:solidFill>
                <a:latin typeface="Trebuchet MS"/>
                <a:cs typeface="Trebuchet MS"/>
              </a:rPr>
              <a:t>Colosse</a:t>
            </a:r>
            <a:r>
              <a:rPr dirty="0" sz="900" spc="25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 b="1">
                <a:solidFill>
                  <a:srgbClr val="3C3C3B"/>
                </a:solidFill>
                <a:latin typeface="Trebuchet MS"/>
                <a:cs typeface="Trebuchet MS"/>
              </a:rPr>
              <a:t>aux</a:t>
            </a:r>
            <a:r>
              <a:rPr dirty="0" sz="90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5" b="1">
                <a:solidFill>
                  <a:srgbClr val="3C3C3B"/>
                </a:solidFill>
                <a:latin typeface="Trebuchet MS"/>
                <a:cs typeface="Trebuchet MS"/>
              </a:rPr>
              <a:t>pieds</a:t>
            </a:r>
            <a:r>
              <a:rPr dirty="0" sz="900" spc="20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b="1">
                <a:solidFill>
                  <a:srgbClr val="3C3C3B"/>
                </a:solidFill>
                <a:latin typeface="Trebuchet MS"/>
                <a:cs typeface="Trebuchet MS"/>
              </a:rPr>
              <a:t>d’argile</a:t>
            </a:r>
            <a:r>
              <a:rPr dirty="0" sz="900" spc="5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a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pour 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missions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la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sensibilisation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la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formation </a:t>
            </a:r>
            <a:r>
              <a:rPr dirty="0" sz="900" spc="-26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aux risques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violences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sexuelles,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 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bizutage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harcèlement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en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milieu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sportif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ainsi 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que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l’accompagnement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des 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victimes.</a:t>
            </a:r>
            <a:endParaRPr sz="9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dirty="0" u="sng" sz="900" spc="-35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7"/>
              </a:rPr>
              <a:t>https://colosse.fr/</a:t>
            </a:r>
            <a:endParaRPr sz="900">
              <a:latin typeface="Trebuchet MS"/>
              <a:cs typeface="Trebuchet MS"/>
            </a:endParaRPr>
          </a:p>
        </p:txBody>
      </p:sp>
      <p:pic>
        <p:nvPicPr>
          <p:cNvPr id="17" name="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48685" y="1464106"/>
            <a:ext cx="2096991" cy="389597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402795" y="1295902"/>
            <a:ext cx="1372539" cy="625264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915752" y="1414411"/>
            <a:ext cx="1833749" cy="488999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94194" y="3744417"/>
            <a:ext cx="1205991" cy="1110458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00280" y="6867347"/>
            <a:ext cx="999879" cy="952687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133192" y="4157003"/>
            <a:ext cx="1464716" cy="543375"/>
          </a:xfrm>
          <a:prstGeom prst="rect">
            <a:avLst/>
          </a:prstGeom>
        </p:spPr>
      </p:pic>
      <p:sp>
        <p:nvSpPr>
          <p:cNvPr id="23" name="object 23"/>
          <p:cNvSpPr/>
          <p:nvPr/>
        </p:nvSpPr>
        <p:spPr>
          <a:xfrm>
            <a:off x="6702412" y="4128350"/>
            <a:ext cx="500380" cy="551815"/>
          </a:xfrm>
          <a:custGeom>
            <a:avLst/>
            <a:gdLst/>
            <a:ahLst/>
            <a:cxnLst/>
            <a:rect l="l" t="t" r="r" b="b"/>
            <a:pathLst>
              <a:path w="500379" h="551814">
                <a:moveTo>
                  <a:pt x="237871" y="176707"/>
                </a:moveTo>
                <a:lnTo>
                  <a:pt x="222935" y="134302"/>
                </a:lnTo>
                <a:lnTo>
                  <a:pt x="163220" y="80429"/>
                </a:lnTo>
                <a:lnTo>
                  <a:pt x="118770" y="71132"/>
                </a:lnTo>
                <a:lnTo>
                  <a:pt x="85394" y="75615"/>
                </a:lnTo>
                <a:lnTo>
                  <a:pt x="55359" y="87934"/>
                </a:lnTo>
                <a:lnTo>
                  <a:pt x="28295" y="116243"/>
                </a:lnTo>
                <a:lnTo>
                  <a:pt x="3848" y="168732"/>
                </a:lnTo>
                <a:lnTo>
                  <a:pt x="0" y="194119"/>
                </a:lnTo>
                <a:lnTo>
                  <a:pt x="8331" y="216649"/>
                </a:lnTo>
                <a:lnTo>
                  <a:pt x="63487" y="271195"/>
                </a:lnTo>
                <a:lnTo>
                  <a:pt x="96481" y="292950"/>
                </a:lnTo>
                <a:lnTo>
                  <a:pt x="125107" y="296011"/>
                </a:lnTo>
                <a:lnTo>
                  <a:pt x="160032" y="290449"/>
                </a:lnTo>
                <a:lnTo>
                  <a:pt x="212775" y="266915"/>
                </a:lnTo>
                <a:lnTo>
                  <a:pt x="234759" y="211836"/>
                </a:lnTo>
                <a:lnTo>
                  <a:pt x="237871" y="176707"/>
                </a:lnTo>
                <a:close/>
              </a:path>
              <a:path w="500379" h="551814">
                <a:moveTo>
                  <a:pt x="252018" y="475589"/>
                </a:moveTo>
                <a:lnTo>
                  <a:pt x="231927" y="402005"/>
                </a:lnTo>
                <a:lnTo>
                  <a:pt x="203111" y="356438"/>
                </a:lnTo>
                <a:lnTo>
                  <a:pt x="143954" y="339382"/>
                </a:lnTo>
                <a:lnTo>
                  <a:pt x="111175" y="350888"/>
                </a:lnTo>
                <a:lnTo>
                  <a:pt x="84137" y="375589"/>
                </a:lnTo>
                <a:lnTo>
                  <a:pt x="58610" y="408774"/>
                </a:lnTo>
                <a:lnTo>
                  <a:pt x="51930" y="419646"/>
                </a:lnTo>
                <a:lnTo>
                  <a:pt x="46558" y="439267"/>
                </a:lnTo>
                <a:lnTo>
                  <a:pt x="49034" y="469226"/>
                </a:lnTo>
                <a:lnTo>
                  <a:pt x="65900" y="511086"/>
                </a:lnTo>
                <a:lnTo>
                  <a:pt x="95427" y="539889"/>
                </a:lnTo>
                <a:lnTo>
                  <a:pt x="131953" y="550786"/>
                </a:lnTo>
                <a:lnTo>
                  <a:pt x="163144" y="551573"/>
                </a:lnTo>
                <a:lnTo>
                  <a:pt x="176682" y="550024"/>
                </a:lnTo>
                <a:lnTo>
                  <a:pt x="204774" y="536295"/>
                </a:lnTo>
                <a:lnTo>
                  <a:pt x="228307" y="512864"/>
                </a:lnTo>
                <a:lnTo>
                  <a:pt x="244856" y="489407"/>
                </a:lnTo>
                <a:lnTo>
                  <a:pt x="252018" y="475589"/>
                </a:lnTo>
                <a:close/>
              </a:path>
              <a:path w="500379" h="551814">
                <a:moveTo>
                  <a:pt x="397510" y="126657"/>
                </a:moveTo>
                <a:lnTo>
                  <a:pt x="386207" y="76365"/>
                </a:lnTo>
                <a:lnTo>
                  <a:pt x="362623" y="43357"/>
                </a:lnTo>
                <a:lnTo>
                  <a:pt x="333705" y="15659"/>
                </a:lnTo>
                <a:lnTo>
                  <a:pt x="310756" y="0"/>
                </a:lnTo>
                <a:lnTo>
                  <a:pt x="235369" y="0"/>
                </a:lnTo>
                <a:lnTo>
                  <a:pt x="232651" y="2044"/>
                </a:lnTo>
                <a:lnTo>
                  <a:pt x="221500" y="16268"/>
                </a:lnTo>
                <a:lnTo>
                  <a:pt x="211937" y="32461"/>
                </a:lnTo>
                <a:lnTo>
                  <a:pt x="207759" y="39077"/>
                </a:lnTo>
                <a:lnTo>
                  <a:pt x="204851" y="46418"/>
                </a:lnTo>
                <a:lnTo>
                  <a:pt x="203339" y="54102"/>
                </a:lnTo>
                <a:lnTo>
                  <a:pt x="203682" y="64147"/>
                </a:lnTo>
                <a:lnTo>
                  <a:pt x="230339" y="108254"/>
                </a:lnTo>
                <a:lnTo>
                  <a:pt x="257873" y="138798"/>
                </a:lnTo>
                <a:lnTo>
                  <a:pt x="291122" y="166992"/>
                </a:lnTo>
                <a:lnTo>
                  <a:pt x="297840" y="170789"/>
                </a:lnTo>
                <a:lnTo>
                  <a:pt x="318223" y="176136"/>
                </a:lnTo>
                <a:lnTo>
                  <a:pt x="345427" y="177939"/>
                </a:lnTo>
                <a:lnTo>
                  <a:pt x="371894" y="174993"/>
                </a:lnTo>
                <a:lnTo>
                  <a:pt x="390080" y="166039"/>
                </a:lnTo>
                <a:lnTo>
                  <a:pt x="396252" y="150583"/>
                </a:lnTo>
                <a:lnTo>
                  <a:pt x="397510" y="126657"/>
                </a:lnTo>
                <a:close/>
              </a:path>
              <a:path w="500379" h="551814">
                <a:moveTo>
                  <a:pt x="432587" y="339763"/>
                </a:moveTo>
                <a:lnTo>
                  <a:pt x="425157" y="290474"/>
                </a:lnTo>
                <a:lnTo>
                  <a:pt x="400202" y="242824"/>
                </a:lnTo>
                <a:lnTo>
                  <a:pt x="352285" y="210324"/>
                </a:lnTo>
                <a:lnTo>
                  <a:pt x="328307" y="209778"/>
                </a:lnTo>
                <a:lnTo>
                  <a:pt x="315163" y="210896"/>
                </a:lnTo>
                <a:lnTo>
                  <a:pt x="274916" y="240195"/>
                </a:lnTo>
                <a:lnTo>
                  <a:pt x="250494" y="277329"/>
                </a:lnTo>
                <a:lnTo>
                  <a:pt x="234835" y="310349"/>
                </a:lnTo>
                <a:lnTo>
                  <a:pt x="235991" y="331177"/>
                </a:lnTo>
                <a:lnTo>
                  <a:pt x="279514" y="415709"/>
                </a:lnTo>
                <a:lnTo>
                  <a:pt x="314223" y="438505"/>
                </a:lnTo>
                <a:lnTo>
                  <a:pt x="342265" y="441236"/>
                </a:lnTo>
                <a:lnTo>
                  <a:pt x="372668" y="437540"/>
                </a:lnTo>
                <a:lnTo>
                  <a:pt x="396963" y="423481"/>
                </a:lnTo>
                <a:lnTo>
                  <a:pt x="405536" y="411962"/>
                </a:lnTo>
                <a:lnTo>
                  <a:pt x="421728" y="382168"/>
                </a:lnTo>
                <a:lnTo>
                  <a:pt x="432587" y="339763"/>
                </a:lnTo>
                <a:close/>
              </a:path>
              <a:path w="500379" h="551814">
                <a:moveTo>
                  <a:pt x="499973" y="395262"/>
                </a:moveTo>
                <a:lnTo>
                  <a:pt x="497281" y="381723"/>
                </a:lnTo>
                <a:lnTo>
                  <a:pt x="489572" y="378155"/>
                </a:lnTo>
                <a:lnTo>
                  <a:pt x="479539" y="381177"/>
                </a:lnTo>
                <a:lnTo>
                  <a:pt x="449834" y="408279"/>
                </a:lnTo>
                <a:lnTo>
                  <a:pt x="416966" y="452513"/>
                </a:lnTo>
                <a:lnTo>
                  <a:pt x="398335" y="500456"/>
                </a:lnTo>
                <a:lnTo>
                  <a:pt x="396582" y="529971"/>
                </a:lnTo>
                <a:lnTo>
                  <a:pt x="396735" y="535800"/>
                </a:lnTo>
                <a:lnTo>
                  <a:pt x="396443" y="547712"/>
                </a:lnTo>
                <a:lnTo>
                  <a:pt x="402590" y="551497"/>
                </a:lnTo>
                <a:lnTo>
                  <a:pt x="412203" y="551218"/>
                </a:lnTo>
                <a:lnTo>
                  <a:pt x="424789" y="544728"/>
                </a:lnTo>
                <a:lnTo>
                  <a:pt x="471906" y="502132"/>
                </a:lnTo>
                <a:lnTo>
                  <a:pt x="496646" y="439623"/>
                </a:lnTo>
                <a:lnTo>
                  <a:pt x="499973" y="395262"/>
                </a:lnTo>
                <a:close/>
              </a:path>
            </a:pathLst>
          </a:custGeom>
          <a:solidFill>
            <a:srgbClr val="00805E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4" name="object 24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7179832" y="4233397"/>
            <a:ext cx="88579" cy="223612"/>
          </a:xfrm>
          <a:prstGeom prst="rect">
            <a:avLst/>
          </a:prstGeom>
        </p:spPr>
      </p:pic>
      <p:grpSp>
        <p:nvGrpSpPr>
          <p:cNvPr id="25" name="object 25"/>
          <p:cNvGrpSpPr/>
          <p:nvPr/>
        </p:nvGrpSpPr>
        <p:grpSpPr>
          <a:xfrm>
            <a:off x="2810522" y="7629220"/>
            <a:ext cx="4230370" cy="1864995"/>
            <a:chOff x="2810522" y="7629220"/>
            <a:chExt cx="4230370" cy="1864995"/>
          </a:xfrm>
        </p:grpSpPr>
        <p:sp>
          <p:nvSpPr>
            <p:cNvPr id="26" name="object 26"/>
            <p:cNvSpPr/>
            <p:nvPr/>
          </p:nvSpPr>
          <p:spPr>
            <a:xfrm>
              <a:off x="2810522" y="7629220"/>
              <a:ext cx="4230370" cy="1864995"/>
            </a:xfrm>
            <a:custGeom>
              <a:avLst/>
              <a:gdLst/>
              <a:ahLst/>
              <a:cxnLst/>
              <a:rect l="l" t="t" r="r" b="b"/>
              <a:pathLst>
                <a:path w="4230370" h="1864995">
                  <a:moveTo>
                    <a:pt x="4229887" y="0"/>
                  </a:moveTo>
                  <a:lnTo>
                    <a:pt x="0" y="0"/>
                  </a:lnTo>
                  <a:lnTo>
                    <a:pt x="0" y="1864995"/>
                  </a:lnTo>
                  <a:lnTo>
                    <a:pt x="4229887" y="1864995"/>
                  </a:lnTo>
                  <a:lnTo>
                    <a:pt x="4229887" y="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095193" y="8147151"/>
              <a:ext cx="2554795" cy="318008"/>
            </a:xfrm>
            <a:prstGeom prst="rect">
              <a:avLst/>
            </a:prstGeom>
          </p:spPr>
        </p:pic>
      </p:grpSp>
      <p:sp>
        <p:nvSpPr>
          <p:cNvPr id="28" name="object 28"/>
          <p:cNvSpPr txBox="1"/>
          <p:nvPr/>
        </p:nvSpPr>
        <p:spPr>
          <a:xfrm>
            <a:off x="2810522" y="7629220"/>
            <a:ext cx="4230370" cy="1864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550">
              <a:latin typeface="Times New Roman"/>
              <a:cs typeface="Times New Roman"/>
            </a:endParaRPr>
          </a:p>
          <a:p>
            <a:pPr marL="321945">
              <a:lnSpc>
                <a:spcPct val="100000"/>
              </a:lnSpc>
              <a:spcBef>
                <a:spcPts val="5"/>
              </a:spcBef>
            </a:pPr>
            <a:r>
              <a:rPr dirty="0" sz="1000" spc="110" b="1">
                <a:solidFill>
                  <a:srgbClr val="DE5212"/>
                </a:solidFill>
                <a:latin typeface="Trebuchet MS"/>
                <a:cs typeface="Trebuchet MS"/>
              </a:rPr>
              <a:t>NUMÉRO</a:t>
            </a:r>
            <a:r>
              <a:rPr dirty="0" sz="1000" spc="-15" b="1">
                <a:solidFill>
                  <a:srgbClr val="DE5212"/>
                </a:solidFill>
                <a:latin typeface="Trebuchet MS"/>
                <a:cs typeface="Trebuchet MS"/>
              </a:rPr>
              <a:t> </a:t>
            </a:r>
            <a:r>
              <a:rPr dirty="0" sz="1000" spc="30" b="1">
                <a:solidFill>
                  <a:srgbClr val="DE5212"/>
                </a:solidFill>
                <a:latin typeface="Trebuchet MS"/>
                <a:cs typeface="Trebuchet MS"/>
              </a:rPr>
              <a:t>VERT</a:t>
            </a:r>
            <a:r>
              <a:rPr dirty="0" sz="1000" spc="-15" b="1">
                <a:solidFill>
                  <a:srgbClr val="DE5212"/>
                </a:solidFill>
                <a:latin typeface="Trebuchet MS"/>
                <a:cs typeface="Trebuchet MS"/>
              </a:rPr>
              <a:t> </a:t>
            </a:r>
            <a:r>
              <a:rPr dirty="0" sz="1000" spc="75" b="1">
                <a:solidFill>
                  <a:srgbClr val="DE5212"/>
                </a:solidFill>
                <a:latin typeface="Trebuchet MS"/>
                <a:cs typeface="Trebuchet MS"/>
              </a:rPr>
              <a:t>ACTION</a:t>
            </a:r>
            <a:r>
              <a:rPr dirty="0" sz="1000" spc="-10" b="1">
                <a:solidFill>
                  <a:srgbClr val="DE5212"/>
                </a:solidFill>
                <a:latin typeface="Trebuchet MS"/>
                <a:cs typeface="Trebuchet MS"/>
              </a:rPr>
              <a:t> </a:t>
            </a:r>
            <a:r>
              <a:rPr dirty="0" sz="1000" spc="65" b="1">
                <a:solidFill>
                  <a:srgbClr val="DE5212"/>
                </a:solidFill>
                <a:latin typeface="Trebuchet MS"/>
                <a:cs typeface="Trebuchet MS"/>
              </a:rPr>
              <a:t>SOCIALE</a:t>
            </a:r>
            <a:endParaRPr sz="1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450">
              <a:latin typeface="Trebuchet MS"/>
              <a:cs typeface="Trebuchet MS"/>
            </a:endParaRPr>
          </a:p>
          <a:p>
            <a:pPr marL="284480">
              <a:lnSpc>
                <a:spcPct val="100000"/>
              </a:lnSpc>
            </a:pPr>
            <a:r>
              <a:rPr dirty="0" sz="1000" spc="90" b="1">
                <a:solidFill>
                  <a:srgbClr val="DE5212"/>
                </a:solidFill>
                <a:latin typeface="Trebuchet MS"/>
                <a:cs typeface="Trebuchet MS"/>
              </a:rPr>
              <a:t>CMPP</a:t>
            </a:r>
            <a:r>
              <a:rPr dirty="0" sz="1000" spc="-35" b="1">
                <a:solidFill>
                  <a:srgbClr val="DE5212"/>
                </a:solidFill>
                <a:latin typeface="Trebuchet MS"/>
                <a:cs typeface="Trebuchet MS"/>
              </a:rPr>
              <a:t> </a:t>
            </a:r>
            <a:r>
              <a:rPr dirty="0" sz="1000" spc="75" b="1">
                <a:solidFill>
                  <a:srgbClr val="DE5212"/>
                </a:solidFill>
                <a:latin typeface="Trebuchet MS"/>
                <a:cs typeface="Trebuchet MS"/>
              </a:rPr>
              <a:t>SNCF</a:t>
            </a:r>
            <a:endParaRPr sz="1000">
              <a:latin typeface="Trebuchet MS"/>
              <a:cs typeface="Trebuchet MS"/>
            </a:endParaRPr>
          </a:p>
          <a:p>
            <a:pPr marL="282575">
              <a:lnSpc>
                <a:spcPct val="100000"/>
              </a:lnSpc>
              <a:spcBef>
                <a:spcPts val="555"/>
              </a:spcBef>
            </a:pPr>
            <a:r>
              <a:rPr dirty="0" sz="900" spc="10" b="1">
                <a:solidFill>
                  <a:srgbClr val="3C3C3B"/>
                </a:solidFill>
                <a:latin typeface="Trebuchet MS"/>
                <a:cs typeface="Trebuchet MS"/>
              </a:rPr>
              <a:t>Pour</a:t>
            </a:r>
            <a:r>
              <a:rPr dirty="0" sz="900" spc="-15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 b="1">
                <a:solidFill>
                  <a:srgbClr val="3C3C3B"/>
                </a:solidFill>
                <a:latin typeface="Trebuchet MS"/>
                <a:cs typeface="Trebuchet MS"/>
              </a:rPr>
              <a:t>connaître </a:t>
            </a:r>
            <a:r>
              <a:rPr dirty="0" u="sng" sz="900" spc="-5" b="1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16"/>
              </a:rPr>
              <a:t>les</a:t>
            </a:r>
            <a:r>
              <a:rPr dirty="0" u="sng" sz="900" spc="-10" b="1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16"/>
              </a:rPr>
              <a:t> </a:t>
            </a:r>
            <a:r>
              <a:rPr dirty="0" u="sng" sz="900" spc="80" b="1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16"/>
              </a:rPr>
              <a:t>CMPP</a:t>
            </a:r>
            <a:r>
              <a:rPr dirty="0" u="sng" sz="900" spc="-15" b="1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16"/>
              </a:rPr>
              <a:t> </a:t>
            </a:r>
            <a:r>
              <a:rPr dirty="0" u="sng" sz="900" spc="65" b="1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16"/>
              </a:rPr>
              <a:t>SNCF</a:t>
            </a:r>
            <a:endParaRPr sz="9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Trebuchet MS"/>
              <a:cs typeface="Trebuchet MS"/>
            </a:endParaRPr>
          </a:p>
          <a:p>
            <a:pPr marL="284480">
              <a:lnSpc>
                <a:spcPct val="100000"/>
              </a:lnSpc>
              <a:spcBef>
                <a:spcPts val="5"/>
              </a:spcBef>
            </a:pPr>
            <a:r>
              <a:rPr dirty="0" sz="1000" spc="95" b="1">
                <a:solidFill>
                  <a:srgbClr val="DE5212"/>
                </a:solidFill>
                <a:latin typeface="Trebuchet MS"/>
                <a:cs typeface="Trebuchet MS"/>
              </a:rPr>
              <a:t>MÉDECINE</a:t>
            </a:r>
            <a:r>
              <a:rPr dirty="0" sz="1000" spc="-25" b="1">
                <a:solidFill>
                  <a:srgbClr val="DE5212"/>
                </a:solidFill>
                <a:latin typeface="Trebuchet MS"/>
                <a:cs typeface="Trebuchet MS"/>
              </a:rPr>
              <a:t> </a:t>
            </a:r>
            <a:r>
              <a:rPr dirty="0" sz="1000" spc="90" b="1">
                <a:solidFill>
                  <a:srgbClr val="DE5212"/>
                </a:solidFill>
                <a:latin typeface="Trebuchet MS"/>
                <a:cs typeface="Trebuchet MS"/>
              </a:rPr>
              <a:t>DE</a:t>
            </a:r>
            <a:r>
              <a:rPr dirty="0" sz="1000" spc="-20" b="1">
                <a:solidFill>
                  <a:srgbClr val="DE5212"/>
                </a:solidFill>
                <a:latin typeface="Trebuchet MS"/>
                <a:cs typeface="Trebuchet MS"/>
              </a:rPr>
              <a:t> </a:t>
            </a:r>
            <a:r>
              <a:rPr dirty="0" sz="1000" spc="85" b="1">
                <a:solidFill>
                  <a:srgbClr val="DE5212"/>
                </a:solidFill>
                <a:latin typeface="Trebuchet MS"/>
                <a:cs typeface="Trebuchet MS"/>
              </a:rPr>
              <a:t>SOINS</a:t>
            </a:r>
            <a:endParaRPr sz="1000">
              <a:latin typeface="Trebuchet MS"/>
              <a:cs typeface="Trebuchet MS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6753808" y="10188003"/>
            <a:ext cx="672465" cy="353060"/>
            <a:chOff x="6753808" y="10188003"/>
            <a:chExt cx="672465" cy="353060"/>
          </a:xfrm>
        </p:grpSpPr>
        <p:pic>
          <p:nvPicPr>
            <p:cNvPr id="30" name="object 30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753808" y="10188003"/>
              <a:ext cx="672312" cy="352615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783876" y="10334231"/>
              <a:ext cx="154152" cy="158610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6928986" y="10333825"/>
              <a:ext cx="446405" cy="159385"/>
            </a:xfrm>
            <a:custGeom>
              <a:avLst/>
              <a:gdLst/>
              <a:ahLst/>
              <a:cxnLst/>
              <a:rect l="l" t="t" r="r" b="b"/>
              <a:pathLst>
                <a:path w="446404" h="159384">
                  <a:moveTo>
                    <a:pt x="269976" y="0"/>
                  </a:moveTo>
                  <a:lnTo>
                    <a:pt x="242497" y="2406"/>
                  </a:lnTo>
                  <a:lnTo>
                    <a:pt x="217501" y="9429"/>
                  </a:lnTo>
                  <a:lnTo>
                    <a:pt x="195622" y="20777"/>
                  </a:lnTo>
                  <a:lnTo>
                    <a:pt x="176809" y="36855"/>
                  </a:lnTo>
                  <a:lnTo>
                    <a:pt x="174599" y="36702"/>
                  </a:lnTo>
                  <a:lnTo>
                    <a:pt x="185534" y="2463"/>
                  </a:lnTo>
                  <a:lnTo>
                    <a:pt x="154114" y="2463"/>
                  </a:lnTo>
                  <a:lnTo>
                    <a:pt x="119760" y="110210"/>
                  </a:lnTo>
                  <a:lnTo>
                    <a:pt x="109518" y="84770"/>
                  </a:lnTo>
                  <a:lnTo>
                    <a:pt x="95545" y="57213"/>
                  </a:lnTo>
                  <a:lnTo>
                    <a:pt x="78452" y="29218"/>
                  </a:lnTo>
                  <a:lnTo>
                    <a:pt x="58851" y="2463"/>
                  </a:lnTo>
                  <a:lnTo>
                    <a:pt x="25184" y="2463"/>
                  </a:lnTo>
                  <a:lnTo>
                    <a:pt x="0" y="80911"/>
                  </a:lnTo>
                  <a:lnTo>
                    <a:pt x="7997" y="87536"/>
                  </a:lnTo>
                  <a:lnTo>
                    <a:pt x="13493" y="93722"/>
                  </a:lnTo>
                  <a:lnTo>
                    <a:pt x="17237" y="99971"/>
                  </a:lnTo>
                  <a:lnTo>
                    <a:pt x="19977" y="106781"/>
                  </a:lnTo>
                  <a:lnTo>
                    <a:pt x="20180" y="107340"/>
                  </a:lnTo>
                  <a:lnTo>
                    <a:pt x="21793" y="107480"/>
                  </a:lnTo>
                  <a:lnTo>
                    <a:pt x="22059" y="107314"/>
                  </a:lnTo>
                  <a:lnTo>
                    <a:pt x="44234" y="38633"/>
                  </a:lnTo>
                  <a:lnTo>
                    <a:pt x="60674" y="64171"/>
                  </a:lnTo>
                  <a:lnTo>
                    <a:pt x="76107" y="92746"/>
                  </a:lnTo>
                  <a:lnTo>
                    <a:pt x="89593" y="123652"/>
                  </a:lnTo>
                  <a:lnTo>
                    <a:pt x="100190" y="156184"/>
                  </a:lnTo>
                  <a:lnTo>
                    <a:pt x="136372" y="156184"/>
                  </a:lnTo>
                  <a:lnTo>
                    <a:pt x="154419" y="99758"/>
                  </a:lnTo>
                  <a:lnTo>
                    <a:pt x="155981" y="99644"/>
                  </a:lnTo>
                  <a:lnTo>
                    <a:pt x="156463" y="99809"/>
                  </a:lnTo>
                  <a:lnTo>
                    <a:pt x="156476" y="100304"/>
                  </a:lnTo>
                  <a:lnTo>
                    <a:pt x="165872" y="124256"/>
                  </a:lnTo>
                  <a:lnTo>
                    <a:pt x="184886" y="142773"/>
                  </a:lnTo>
                  <a:lnTo>
                    <a:pt x="212130" y="154718"/>
                  </a:lnTo>
                  <a:lnTo>
                    <a:pt x="246214" y="158953"/>
                  </a:lnTo>
                  <a:lnTo>
                    <a:pt x="269330" y="157581"/>
                  </a:lnTo>
                  <a:lnTo>
                    <a:pt x="289531" y="154276"/>
                  </a:lnTo>
                  <a:lnTo>
                    <a:pt x="305079" y="150252"/>
                  </a:lnTo>
                  <a:lnTo>
                    <a:pt x="314236" y="146723"/>
                  </a:lnTo>
                  <a:lnTo>
                    <a:pt x="332955" y="87731"/>
                  </a:lnTo>
                  <a:lnTo>
                    <a:pt x="404901" y="87731"/>
                  </a:lnTo>
                  <a:lnTo>
                    <a:pt x="412191" y="64896"/>
                  </a:lnTo>
                  <a:lnTo>
                    <a:pt x="340258" y="64896"/>
                  </a:lnTo>
                  <a:lnTo>
                    <a:pt x="352666" y="26174"/>
                  </a:lnTo>
                  <a:lnTo>
                    <a:pt x="438403" y="26174"/>
                  </a:lnTo>
                  <a:lnTo>
                    <a:pt x="445820" y="2451"/>
                  </a:lnTo>
                  <a:lnTo>
                    <a:pt x="325462" y="2451"/>
                  </a:lnTo>
                  <a:lnTo>
                    <a:pt x="284606" y="130213"/>
                  </a:lnTo>
                  <a:lnTo>
                    <a:pt x="277742" y="131640"/>
                  </a:lnTo>
                  <a:lnTo>
                    <a:pt x="270257" y="132651"/>
                  </a:lnTo>
                  <a:lnTo>
                    <a:pt x="262298" y="133252"/>
                  </a:lnTo>
                  <a:lnTo>
                    <a:pt x="254012" y="133451"/>
                  </a:lnTo>
                  <a:lnTo>
                    <a:pt x="236878" y="132359"/>
                  </a:lnTo>
                  <a:lnTo>
                    <a:pt x="199605" y="114973"/>
                  </a:lnTo>
                  <a:lnTo>
                    <a:pt x="189638" y="89253"/>
                  </a:lnTo>
                  <a:lnTo>
                    <a:pt x="190169" y="79171"/>
                  </a:lnTo>
                  <a:lnTo>
                    <a:pt x="198651" y="56891"/>
                  </a:lnTo>
                  <a:lnTo>
                    <a:pt x="215799" y="39981"/>
                  </a:lnTo>
                  <a:lnTo>
                    <a:pt x="240084" y="29245"/>
                  </a:lnTo>
                  <a:lnTo>
                    <a:pt x="269976" y="25488"/>
                  </a:lnTo>
                  <a:lnTo>
                    <a:pt x="283544" y="25884"/>
                  </a:lnTo>
                  <a:lnTo>
                    <a:pt x="296608" y="27089"/>
                  </a:lnTo>
                  <a:lnTo>
                    <a:pt x="305092" y="2247"/>
                  </a:lnTo>
                  <a:lnTo>
                    <a:pt x="296967" y="1248"/>
                  </a:lnTo>
                  <a:lnTo>
                    <a:pt x="288253" y="547"/>
                  </a:lnTo>
                  <a:lnTo>
                    <a:pt x="279179" y="135"/>
                  </a:lnTo>
                  <a:lnTo>
                    <a:pt x="2699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/>
          <p:cNvSpPr txBox="1"/>
          <p:nvPr/>
        </p:nvSpPr>
        <p:spPr>
          <a:xfrm>
            <a:off x="335986" y="215207"/>
            <a:ext cx="656526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10" b="1">
                <a:solidFill>
                  <a:srgbClr val="DE5212"/>
                </a:solidFill>
                <a:latin typeface="Arial"/>
                <a:cs typeface="Arial"/>
              </a:rPr>
              <a:t>FICHE</a:t>
            </a:r>
            <a:r>
              <a:rPr dirty="0" sz="800" spc="15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10" b="1">
                <a:solidFill>
                  <a:srgbClr val="DE5212"/>
                </a:solidFill>
                <a:latin typeface="Arial"/>
                <a:cs typeface="Arial"/>
              </a:rPr>
              <a:t>ACTION</a:t>
            </a:r>
            <a:r>
              <a:rPr dirty="0" sz="800" spc="20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30" b="1">
                <a:solidFill>
                  <a:srgbClr val="DE5212"/>
                </a:solidFill>
                <a:latin typeface="Arial"/>
                <a:cs typeface="Arial"/>
              </a:rPr>
              <a:t>-</a:t>
            </a:r>
            <a:r>
              <a:rPr dirty="0" sz="800" spc="15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10" b="1">
                <a:solidFill>
                  <a:srgbClr val="DE5212"/>
                </a:solidFill>
                <a:latin typeface="Arial"/>
                <a:cs typeface="Arial"/>
              </a:rPr>
              <a:t>PRÉVENIR,</a:t>
            </a:r>
            <a:r>
              <a:rPr dirty="0" sz="800" spc="20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30" b="1">
                <a:solidFill>
                  <a:srgbClr val="DE5212"/>
                </a:solidFill>
                <a:latin typeface="Arial"/>
                <a:cs typeface="Arial"/>
              </a:rPr>
              <a:t>SENSIBILISER</a:t>
            </a:r>
            <a:r>
              <a:rPr dirty="0" sz="800" spc="15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30" b="1">
                <a:solidFill>
                  <a:srgbClr val="DE5212"/>
                </a:solidFill>
                <a:latin typeface="Arial"/>
                <a:cs typeface="Arial"/>
              </a:rPr>
              <a:t>ET</a:t>
            </a:r>
            <a:r>
              <a:rPr dirty="0" sz="800" spc="20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35" b="1">
                <a:solidFill>
                  <a:srgbClr val="DE5212"/>
                </a:solidFill>
                <a:latin typeface="Arial"/>
                <a:cs typeface="Arial"/>
              </a:rPr>
              <a:t>LUTTER</a:t>
            </a:r>
            <a:r>
              <a:rPr dirty="0" sz="800" spc="15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10" b="1">
                <a:solidFill>
                  <a:srgbClr val="DE5212"/>
                </a:solidFill>
                <a:latin typeface="Arial"/>
                <a:cs typeface="Arial"/>
              </a:rPr>
              <a:t>CONTRE</a:t>
            </a:r>
            <a:r>
              <a:rPr dirty="0" sz="800" spc="20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55" b="1">
                <a:solidFill>
                  <a:srgbClr val="DE5212"/>
                </a:solidFill>
                <a:latin typeface="Arial"/>
                <a:cs typeface="Arial"/>
              </a:rPr>
              <a:t>LES</a:t>
            </a:r>
            <a:r>
              <a:rPr dirty="0" sz="800" spc="15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10" b="1">
                <a:solidFill>
                  <a:srgbClr val="DE5212"/>
                </a:solidFill>
                <a:latin typeface="Arial"/>
                <a:cs typeface="Arial"/>
              </a:rPr>
              <a:t>VIOLENCES</a:t>
            </a:r>
            <a:r>
              <a:rPr dirty="0" sz="800" spc="20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35" b="1">
                <a:solidFill>
                  <a:srgbClr val="DE5212"/>
                </a:solidFill>
                <a:latin typeface="Arial"/>
                <a:cs typeface="Arial"/>
              </a:rPr>
              <a:t>SEXUELLES</a:t>
            </a:r>
            <a:r>
              <a:rPr dirty="0" sz="800" spc="15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30" b="1">
                <a:solidFill>
                  <a:srgbClr val="DE5212"/>
                </a:solidFill>
                <a:latin typeface="Arial"/>
                <a:cs typeface="Arial"/>
              </a:rPr>
              <a:t>FAITES</a:t>
            </a:r>
            <a:r>
              <a:rPr dirty="0" sz="800" spc="20" b="1">
                <a:solidFill>
                  <a:srgbClr val="DE5212"/>
                </a:solidFill>
                <a:latin typeface="Arial"/>
                <a:cs typeface="Arial"/>
              </a:rPr>
              <a:t> AUX</a:t>
            </a:r>
            <a:r>
              <a:rPr dirty="0" sz="800" spc="15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5" b="1">
                <a:solidFill>
                  <a:srgbClr val="DE5212"/>
                </a:solidFill>
                <a:latin typeface="Arial"/>
                <a:cs typeface="Arial"/>
              </a:rPr>
              <a:t>ENFANTS</a:t>
            </a:r>
            <a:r>
              <a:rPr dirty="0" sz="800" spc="20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30" b="1">
                <a:solidFill>
                  <a:srgbClr val="DE5212"/>
                </a:solidFill>
                <a:latin typeface="Arial"/>
                <a:cs typeface="Arial"/>
              </a:rPr>
              <a:t>ET</a:t>
            </a:r>
            <a:r>
              <a:rPr dirty="0" sz="800" spc="15" b="1">
                <a:solidFill>
                  <a:srgbClr val="DE5212"/>
                </a:solidFill>
                <a:latin typeface="Arial"/>
                <a:cs typeface="Arial"/>
              </a:rPr>
              <a:t> </a:t>
            </a:r>
            <a:r>
              <a:rPr dirty="0" sz="800" spc="-15" b="1">
                <a:solidFill>
                  <a:srgbClr val="DE5212"/>
                </a:solidFill>
                <a:latin typeface="Arial"/>
                <a:cs typeface="Arial"/>
              </a:rPr>
              <a:t>ADOLESCENTS</a:t>
            </a:r>
            <a:endParaRPr sz="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797820" y="5003496"/>
            <a:ext cx="2123440" cy="100076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just" marL="12700" marR="5080">
              <a:lnSpc>
                <a:spcPct val="101800"/>
              </a:lnSpc>
              <a:spcBef>
                <a:spcPts val="80"/>
              </a:spcBef>
            </a:pPr>
            <a:r>
              <a:rPr dirty="0" sz="900" spc="20" b="1">
                <a:solidFill>
                  <a:srgbClr val="3C3C3B"/>
                </a:solidFill>
                <a:latin typeface="Trebuchet MS"/>
                <a:cs typeface="Trebuchet MS"/>
              </a:rPr>
              <a:t>Mémoire </a:t>
            </a:r>
            <a:r>
              <a:rPr dirty="0" sz="900" spc="-5" b="1">
                <a:solidFill>
                  <a:srgbClr val="3C3C3B"/>
                </a:solidFill>
                <a:latin typeface="Trebuchet MS"/>
                <a:cs typeface="Trebuchet MS"/>
              </a:rPr>
              <a:t>traumatique </a:t>
            </a:r>
            <a:r>
              <a:rPr dirty="0" sz="900" b="1">
                <a:solidFill>
                  <a:srgbClr val="3C3C3B"/>
                </a:solidFill>
                <a:latin typeface="Trebuchet MS"/>
                <a:cs typeface="Trebuchet MS"/>
              </a:rPr>
              <a:t>et victimologie. </a:t>
            </a:r>
            <a:r>
              <a:rPr dirty="0" sz="900" spc="5" b="1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Association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d’intérêt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général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pour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la 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formation,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l’information et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la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recherche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surlesconséquencespsychotraumatiques </a:t>
            </a:r>
            <a:r>
              <a:rPr dirty="0" sz="900" spc="-26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des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violences.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L’association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vise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à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“améliorer 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l’identification,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la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protection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</a:t>
            </a:r>
            <a:r>
              <a:rPr dirty="0" sz="900" spc="2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la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prise</a:t>
            </a:r>
            <a:r>
              <a:rPr dirty="0" sz="900" spc="2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en</a:t>
            </a:r>
            <a:r>
              <a:rPr dirty="0" sz="900" spc="2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charge</a:t>
            </a:r>
            <a:r>
              <a:rPr dirty="0" sz="900" spc="2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des</a:t>
            </a:r>
            <a:r>
              <a:rPr dirty="0" sz="900" spc="2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victimes</a:t>
            </a:r>
            <a:r>
              <a:rPr dirty="0" sz="900" spc="2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797820" y="5981219"/>
            <a:ext cx="2123440" cy="88646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just" marL="12700" marR="5080">
              <a:lnSpc>
                <a:spcPct val="101800"/>
              </a:lnSpc>
              <a:spcBef>
                <a:spcPts val="80"/>
              </a:spcBef>
            </a:pP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violences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par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une 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meilleure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information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du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public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et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par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la</a:t>
            </a:r>
            <a:r>
              <a:rPr dirty="0" sz="900" spc="-2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formation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des </a:t>
            </a:r>
            <a:r>
              <a:rPr dirty="0" sz="900" spc="3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professionnels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impliqués”.</a:t>
            </a:r>
            <a:r>
              <a:rPr dirty="0" sz="900" spc="-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Cette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association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 ne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prend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0">
                <a:solidFill>
                  <a:srgbClr val="3C3C3B"/>
                </a:solidFill>
                <a:latin typeface="Trebuchet MS"/>
                <a:cs typeface="Trebuchet MS"/>
              </a:rPr>
              <a:t>pas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en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C3C3B"/>
                </a:solidFill>
                <a:latin typeface="Trebuchet MS"/>
                <a:cs typeface="Trebuchet MS"/>
              </a:rPr>
              <a:t>charge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directement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les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victimes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violences.</a:t>
            </a:r>
            <a:endParaRPr sz="9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dirty="0" u="sng" sz="900" spc="-20">
                <a:solidFill>
                  <a:srgbClr val="E05206"/>
                </a:solidFill>
                <a:uFill>
                  <a:solidFill>
                    <a:srgbClr val="E05206"/>
                  </a:solidFill>
                </a:uFill>
                <a:latin typeface="Trebuchet MS"/>
                <a:cs typeface="Trebuchet MS"/>
                <a:hlinkClick r:id="rId19"/>
              </a:rPr>
              <a:t>https://www.memoiretraumatique.org/</a:t>
            </a:r>
            <a:endParaRPr sz="900">
              <a:latin typeface="Trebuchet MS"/>
              <a:cs typeface="Trebuchet MS"/>
            </a:endParaRPr>
          </a:p>
        </p:txBody>
      </p:sp>
      <p:pic>
        <p:nvPicPr>
          <p:cNvPr id="36" name="object 36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2969234" y="4051858"/>
            <a:ext cx="1779587" cy="713853"/>
          </a:xfrm>
          <a:prstGeom prst="rect">
            <a:avLst/>
          </a:prstGeom>
        </p:spPr>
      </p:pic>
      <p:sp>
        <p:nvSpPr>
          <p:cNvPr id="37" name="object 37"/>
          <p:cNvSpPr txBox="1"/>
          <p:nvPr/>
        </p:nvSpPr>
        <p:spPr>
          <a:xfrm>
            <a:off x="3449706" y="10395723"/>
            <a:ext cx="31369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Merci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C3C3B"/>
                </a:solidFill>
                <a:latin typeface="Trebuchet MS"/>
                <a:cs typeface="Trebuchet MS"/>
              </a:rPr>
              <a:t>à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0">
                <a:solidFill>
                  <a:srgbClr val="3C3C3B"/>
                </a:solidFill>
                <a:latin typeface="Trebuchet MS"/>
                <a:cs typeface="Trebuchet MS"/>
              </a:rPr>
              <a:t>Gaël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50">
                <a:solidFill>
                  <a:srgbClr val="3C3C3B"/>
                </a:solidFill>
                <a:latin typeface="Trebuchet MS"/>
                <a:cs typeface="Trebuchet MS"/>
              </a:rPr>
              <a:t>MALPERTU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15">
                <a:solidFill>
                  <a:srgbClr val="3C3C3B"/>
                </a:solidFill>
                <a:latin typeface="Trebuchet MS"/>
                <a:cs typeface="Trebuchet MS"/>
              </a:rPr>
              <a:t>pour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-30">
                <a:solidFill>
                  <a:srgbClr val="3C3C3B"/>
                </a:solidFill>
                <a:latin typeface="Trebuchet MS"/>
                <a:cs typeface="Trebuchet MS"/>
              </a:rPr>
              <a:t>la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C3C3B"/>
                </a:solidFill>
                <a:latin typeface="Trebuchet MS"/>
                <a:cs typeface="Trebuchet MS"/>
              </a:rPr>
              <a:t>coordination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</a:t>
            </a:r>
            <a:r>
              <a:rPr dirty="0" sz="900" spc="25">
                <a:solidFill>
                  <a:srgbClr val="3C3C3B"/>
                </a:solidFill>
                <a:latin typeface="Trebuchet MS"/>
                <a:cs typeface="Trebuchet MS"/>
              </a:rPr>
              <a:t>de</a:t>
            </a:r>
            <a:r>
              <a:rPr dirty="0" sz="900" spc="-15">
                <a:solidFill>
                  <a:srgbClr val="3C3C3B"/>
                </a:solidFill>
                <a:latin typeface="Trebuchet MS"/>
                <a:cs typeface="Trebuchet MS"/>
              </a:rPr>
              <a:t> cette </a:t>
            </a:r>
            <a:r>
              <a:rPr dirty="0" sz="900" spc="-20">
                <a:solidFill>
                  <a:srgbClr val="3C3C3B"/>
                </a:solidFill>
                <a:latin typeface="Trebuchet MS"/>
                <a:cs typeface="Trebuchet MS"/>
              </a:rPr>
              <a:t>fiche</a:t>
            </a:r>
            <a:endParaRPr sz="9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2022-09-20T13:40:16Z</dcterms:created>
  <dcterms:modified xsi:type="dcterms:W3CDTF">2022-09-20T13:40:16Z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2022-09-20T00:00:00Z</vt:filetime>
  </property>
  <property fmtid="{D5CDD505-2E9C-101B-9397-08002B2CF9AE}" pid="3" name="Creator">
    <vt:lpwstr>Adobe InDesign 16.1 (Windows)</vt:lpwstr>
  </property>
  <property fmtid="{D5CDD505-2E9C-101B-9397-08002B2CF9AE}" pid="4" name="LastSaved">
    <vt:filetime>2022-09-20T00:00:00Z</vt:filetime>
  </property>
</Properties>
</file>